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81" r:id="rId4"/>
    <p:sldId id="262" r:id="rId5"/>
    <p:sldId id="285" r:id="rId6"/>
    <p:sldId id="265" r:id="rId7"/>
    <p:sldId id="266" r:id="rId8"/>
    <p:sldId id="263" r:id="rId9"/>
    <p:sldId id="267" r:id="rId10"/>
    <p:sldId id="268" r:id="rId11"/>
    <p:sldId id="286" r:id="rId12"/>
    <p:sldId id="257" r:id="rId13"/>
    <p:sldId id="269" r:id="rId14"/>
    <p:sldId id="270" r:id="rId15"/>
    <p:sldId id="275" r:id="rId16"/>
    <p:sldId id="276" r:id="rId17"/>
    <p:sldId id="271" r:id="rId18"/>
    <p:sldId id="279" r:id="rId19"/>
    <p:sldId id="272" r:id="rId20"/>
    <p:sldId id="277" r:id="rId21"/>
    <p:sldId id="278" r:id="rId22"/>
    <p:sldId id="273" r:id="rId23"/>
    <p:sldId id="274" r:id="rId24"/>
    <p:sldId id="288" r:id="rId25"/>
    <p:sldId id="287"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720"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6"/>
          <p:cNvSpPr txBox="1"/>
          <p:nvPr userDrawn="1"/>
        </p:nvSpPr>
        <p:spPr>
          <a:xfrm rot="20002991">
            <a:off x="179259" y="2590519"/>
            <a:ext cx="8928316" cy="1200329"/>
          </a:xfrm>
          <a:prstGeom prst="rect">
            <a:avLst/>
          </a:prstGeom>
          <a:noFill/>
        </p:spPr>
        <p:txBody>
          <a:bodyPr wrap="square" rtlCol="0">
            <a:spAutoFit/>
          </a:bodyPr>
          <a:lstStyle/>
          <a:p>
            <a:r>
              <a:rPr lang="en-US" sz="7200" dirty="0" smtClean="0">
                <a:solidFill>
                  <a:schemeClr val="accent1">
                    <a:lumMod val="20000"/>
                    <a:lumOff val="80000"/>
                  </a:schemeClr>
                </a:solidFill>
              </a:rPr>
              <a:t>   NANO</a:t>
            </a:r>
            <a:r>
              <a:rPr lang="en-US" sz="7200" baseline="0" dirty="0" smtClean="0">
                <a:solidFill>
                  <a:schemeClr val="accent1">
                    <a:lumMod val="20000"/>
                    <a:lumOff val="80000"/>
                  </a:schemeClr>
                </a:solidFill>
              </a:rPr>
              <a:t> CERAMIC 9H</a:t>
            </a:r>
            <a:endParaRPr lang="en-US" sz="7200" dirty="0">
              <a:solidFill>
                <a:schemeClr val="accent1">
                  <a:lumMod val="20000"/>
                  <a:lumOff val="8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ales@nanoceramic-9h.com" TargetMode="External"/><Relationship Id="rId7" Type="http://schemas.openxmlformats.org/officeDocument/2006/relationships/hyperlink" Target="mailto:raviks@nanoceramic-9h.com" TargetMode="External"/><Relationship Id="rId2" Type="http://schemas.openxmlformats.org/officeDocument/2006/relationships/hyperlink" Target="http://www.nanoceramic-9h.com/" TargetMode="External"/><Relationship Id="rId1" Type="http://schemas.openxmlformats.org/officeDocument/2006/relationships/slideLayout" Target="../slideLayouts/slideLayout2.xml"/><Relationship Id="rId6" Type="http://schemas.openxmlformats.org/officeDocument/2006/relationships/hyperlink" Target="mailto:amit.joshi@nanoceramic-9h.com" TargetMode="External"/><Relationship Id="rId5" Type="http://schemas.openxmlformats.org/officeDocument/2006/relationships/hyperlink" Target="mailto:deepak.poche@nanoceramic-9h.com"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Cleaning Techniques for Solar Modules</a:t>
            </a:r>
            <a:endParaRPr lang="en-US" dirty="0"/>
          </a:p>
        </p:txBody>
      </p:sp>
      <p:sp>
        <p:nvSpPr>
          <p:cNvPr id="3" name="Subtitle 2"/>
          <p:cNvSpPr>
            <a:spLocks noGrp="1"/>
          </p:cNvSpPr>
          <p:nvPr>
            <p:ph type="subTitle" idx="1"/>
          </p:nvPr>
        </p:nvSpPr>
        <p:spPr/>
        <p:txBody>
          <a:bodyPr>
            <a:normAutofit/>
          </a:bodyPr>
          <a:lstStyle/>
          <a:p>
            <a:r>
              <a:rPr lang="en-US" sz="2400" dirty="0" smtClean="0"/>
              <a:t>Presented By:</a:t>
            </a:r>
          </a:p>
          <a:p>
            <a:r>
              <a:rPr lang="en-US" sz="3600" dirty="0" smtClean="0">
                <a:solidFill>
                  <a:schemeClr val="accent1">
                    <a:lumMod val="75000"/>
                  </a:schemeClr>
                </a:solidFill>
              </a:rPr>
              <a:t>NANO CERAMIC 9H</a:t>
            </a:r>
          </a:p>
          <a:p>
            <a:r>
              <a:rPr lang="en-US" sz="2400" dirty="0" smtClean="0">
                <a:solidFill>
                  <a:schemeClr val="accent1">
                    <a:lumMod val="75000"/>
                  </a:schemeClr>
                </a:solidFill>
              </a:rPr>
              <a:t>www.Nanoceramic-9H.com</a:t>
            </a:r>
            <a:endParaRPr lang="en-US" sz="2400" dirty="0">
              <a:solidFill>
                <a:schemeClr val="accent1">
                  <a:lumMod val="75000"/>
                </a:schemeClr>
              </a:solidFill>
            </a:endParaRPr>
          </a:p>
        </p:txBody>
      </p:sp>
      <p:pic>
        <p:nvPicPr>
          <p:cNvPr id="1026" name="Picture 2" descr="D:\NANOCERAMIC-9H\LOGO\new\nano-logo.png"/>
          <p:cNvPicPr>
            <a:picLocks noChangeAspect="1" noChangeArrowheads="1"/>
          </p:cNvPicPr>
          <p:nvPr/>
        </p:nvPicPr>
        <p:blipFill>
          <a:blip r:embed="rId2" cstate="print"/>
          <a:srcRect/>
          <a:stretch>
            <a:fillRect/>
          </a:stretch>
        </p:blipFill>
        <p:spPr bwMode="auto">
          <a:xfrm>
            <a:off x="457200" y="304800"/>
            <a:ext cx="1752600" cy="112234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1143000"/>
          </a:xfrm>
        </p:spPr>
        <p:txBody>
          <a:bodyPr>
            <a:normAutofit/>
          </a:bodyPr>
          <a:lstStyle/>
          <a:p>
            <a:pPr algn="l"/>
            <a:r>
              <a:rPr lang="en-US" sz="2800" dirty="0" smtClean="0"/>
              <a:t>Other dirt that get accumulated on Solar Panels – Bird Droppings</a:t>
            </a:r>
            <a:endParaRPr lang="en-US" sz="2800" dirty="0"/>
          </a:p>
        </p:txBody>
      </p:sp>
      <p:sp>
        <p:nvSpPr>
          <p:cNvPr id="3" name="Content Placeholder 2"/>
          <p:cNvSpPr>
            <a:spLocks noGrp="1"/>
          </p:cNvSpPr>
          <p:nvPr>
            <p:ph sz="half" idx="1"/>
          </p:nvPr>
        </p:nvSpPr>
        <p:spPr>
          <a:xfrm>
            <a:off x="457200" y="1600201"/>
            <a:ext cx="3581400" cy="4267199"/>
          </a:xfrm>
        </p:spPr>
        <p:txBody>
          <a:bodyPr>
            <a:normAutofit/>
          </a:bodyPr>
          <a:lstStyle/>
          <a:p>
            <a:r>
              <a:rPr lang="en-US" sz="2400" dirty="0" smtClean="0"/>
              <a:t>This is Universal problem for all plants across India. </a:t>
            </a:r>
          </a:p>
          <a:p>
            <a:r>
              <a:rPr lang="en-US" sz="2400" dirty="0" smtClean="0"/>
              <a:t>The bird droppings if not cleaned timely can cause hot spots</a:t>
            </a:r>
          </a:p>
          <a:p>
            <a:r>
              <a:rPr lang="en-US" sz="2400" dirty="0" smtClean="0"/>
              <a:t>The effort to clean the panels increases as it sticks to the panel surface and forms bonding.</a:t>
            </a:r>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6" name="Picture Placeholder 10" descr="Figure-7-Overview-of-fig56 (2).jpg"/>
          <p:cNvPicPr>
            <a:picLocks noChangeAspect="1"/>
          </p:cNvPicPr>
          <p:nvPr/>
        </p:nvPicPr>
        <p:blipFill>
          <a:blip r:embed="rId3"/>
          <a:srcRect l="7526" r="7526"/>
          <a:stretch>
            <a:fillRect/>
          </a:stretch>
        </p:blipFill>
        <p:spPr>
          <a:xfrm>
            <a:off x="4419600" y="1676400"/>
            <a:ext cx="4038600" cy="4267200"/>
          </a:xfrm>
          <a:prstGeom prst="rect">
            <a:avLst/>
          </a:prstGeom>
          <a:ln>
            <a:noFill/>
          </a:ln>
          <a:effectLst>
            <a:softEdge rad="112500"/>
          </a:effectLst>
        </p:spPr>
      </p:pic>
      <p:sp>
        <p:nvSpPr>
          <p:cNvPr id="8" name="Content Placeholder 7"/>
          <p:cNvSpPr>
            <a:spLocks noGrp="1"/>
          </p:cNvSpPr>
          <p:nvPr>
            <p:ph sz="half" idx="2"/>
          </p:nvPr>
        </p:nvSpPr>
        <p:spPr/>
        <p:txBody>
          <a:bodyPr/>
          <a:lstStyle/>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1143000"/>
          </a:xfrm>
        </p:spPr>
        <p:txBody>
          <a:bodyPr>
            <a:normAutofit/>
          </a:bodyPr>
          <a:lstStyle/>
          <a:p>
            <a:pPr algn="l"/>
            <a:r>
              <a:rPr lang="en-US" sz="2800" dirty="0" smtClean="0"/>
              <a:t>Other dirt that get accumulated on Solar Panels – Algae</a:t>
            </a:r>
            <a:endParaRPr lang="en-US" sz="2800" dirty="0"/>
          </a:p>
        </p:txBody>
      </p:sp>
      <p:sp>
        <p:nvSpPr>
          <p:cNvPr id="3" name="Content Placeholder 2"/>
          <p:cNvSpPr>
            <a:spLocks noGrp="1"/>
          </p:cNvSpPr>
          <p:nvPr>
            <p:ph sz="half" idx="1"/>
          </p:nvPr>
        </p:nvSpPr>
        <p:spPr>
          <a:xfrm>
            <a:off x="457200" y="1600201"/>
            <a:ext cx="3581400" cy="4267199"/>
          </a:xfrm>
        </p:spPr>
        <p:txBody>
          <a:bodyPr>
            <a:normAutofit/>
          </a:bodyPr>
          <a:lstStyle/>
          <a:p>
            <a:endParaRPr lang="en-US" sz="2200" dirty="0" smtClean="0"/>
          </a:p>
          <a:p>
            <a:r>
              <a:rPr lang="en-US" sz="2200" dirty="0" smtClean="0"/>
              <a:t>This is Universal problem for all plants located in farms. </a:t>
            </a:r>
          </a:p>
          <a:p>
            <a:r>
              <a:rPr lang="en-US" sz="2200" dirty="0" smtClean="0"/>
              <a:t>If water gets accumulated on panels, Algae is developed.</a:t>
            </a:r>
          </a:p>
          <a:p>
            <a:r>
              <a:rPr lang="en-US" sz="2200" dirty="0" smtClean="0"/>
              <a:t>The effort to clean the panels increases as it sticks to the panel surface and forms bonding.</a:t>
            </a:r>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sp>
        <p:nvSpPr>
          <p:cNvPr id="8" name="Content Placeholder 7"/>
          <p:cNvSpPr>
            <a:spLocks noGrp="1"/>
          </p:cNvSpPr>
          <p:nvPr>
            <p:ph sz="half" idx="2"/>
          </p:nvPr>
        </p:nvSpPr>
        <p:spPr/>
        <p:txBody>
          <a:bodyPr/>
          <a:lstStyle/>
          <a:p>
            <a:pPr>
              <a:buNone/>
            </a:pPr>
            <a:r>
              <a:rPr lang="en-US" dirty="0" smtClean="0"/>
              <a:t> </a:t>
            </a:r>
            <a:endParaRPr lang="en-US" dirty="0"/>
          </a:p>
        </p:txBody>
      </p:sp>
      <p:pic>
        <p:nvPicPr>
          <p:cNvPr id="3074" name="Picture 2" descr="D:\Shrija International\Pictures\Fig-1-Mold-algae-leaves-and-dirt-before.jpg"/>
          <p:cNvPicPr>
            <a:picLocks noChangeAspect="1" noChangeArrowheads="1"/>
          </p:cNvPicPr>
          <p:nvPr/>
        </p:nvPicPr>
        <p:blipFill>
          <a:blip r:embed="rId3"/>
          <a:srcRect/>
          <a:stretch>
            <a:fillRect/>
          </a:stretch>
        </p:blipFill>
        <p:spPr bwMode="auto">
          <a:xfrm>
            <a:off x="4393661" y="1676400"/>
            <a:ext cx="4064540" cy="4267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t>
            </a:r>
            <a:r>
              <a:rPr lang="en-US" sz="2800" dirty="0" smtClean="0"/>
              <a:t>Cleaning Methods Deployed in Industry</a:t>
            </a:r>
            <a:endParaRPr lang="en-US" sz="2800" dirty="0"/>
          </a:p>
        </p:txBody>
      </p:sp>
      <p:sp>
        <p:nvSpPr>
          <p:cNvPr id="3" name="Content Placeholder 2"/>
          <p:cNvSpPr>
            <a:spLocks noGrp="1"/>
          </p:cNvSpPr>
          <p:nvPr>
            <p:ph idx="1"/>
          </p:nvPr>
        </p:nvSpPr>
        <p:spPr/>
        <p:txBody>
          <a:bodyPr>
            <a:normAutofit fontScale="92500" lnSpcReduction="10000"/>
          </a:bodyPr>
          <a:lstStyle/>
          <a:p>
            <a:pPr>
              <a:buNone/>
            </a:pPr>
            <a:r>
              <a:rPr lang="en-US" sz="2000" dirty="0" smtClean="0"/>
              <a:t>At present following methods are used for cleaning of the Glass Panels.</a:t>
            </a:r>
          </a:p>
          <a:p>
            <a:pPr>
              <a:buNone/>
            </a:pPr>
            <a:r>
              <a:rPr lang="en-US" sz="2000" dirty="0" smtClean="0"/>
              <a:t>1. Manual Cleaning + Handy tools with Water</a:t>
            </a:r>
          </a:p>
          <a:p>
            <a:pPr>
              <a:buNone/>
            </a:pPr>
            <a:r>
              <a:rPr lang="en-US" sz="2000" dirty="0" smtClean="0"/>
              <a:t>2. Manual Cleaning + Handy Tools with RO Water</a:t>
            </a:r>
          </a:p>
          <a:p>
            <a:pPr>
              <a:buNone/>
            </a:pPr>
            <a:r>
              <a:rPr lang="en-US" sz="2000" dirty="0" smtClean="0"/>
              <a:t>3. Manual Cleaning + Handy Tools with Corrosive liquids ( Cleaning Methods deployed in industry:  Vinegar, Hydrochloric Acid, </a:t>
            </a:r>
            <a:r>
              <a:rPr lang="en-US" sz="2000" dirty="0" err="1" smtClean="0"/>
              <a:t>Harpic</a:t>
            </a:r>
            <a:r>
              <a:rPr lang="en-US" sz="2000" dirty="0" smtClean="0"/>
              <a:t>, etc.)</a:t>
            </a:r>
          </a:p>
          <a:p>
            <a:pPr>
              <a:buNone/>
            </a:pPr>
            <a:r>
              <a:rPr lang="en-US" sz="2000" dirty="0" smtClean="0"/>
              <a:t>4. Sprinkler System</a:t>
            </a:r>
          </a:p>
          <a:p>
            <a:pPr>
              <a:buNone/>
            </a:pPr>
            <a:r>
              <a:rPr lang="en-US" sz="2000" dirty="0" smtClean="0"/>
              <a:t>5. Cleaning with High pressure water jet</a:t>
            </a:r>
          </a:p>
          <a:p>
            <a:pPr>
              <a:buNone/>
            </a:pPr>
            <a:r>
              <a:rPr lang="en-US" sz="2000" dirty="0" smtClean="0"/>
              <a:t>6. Anti Soiling Coatings :</a:t>
            </a:r>
          </a:p>
          <a:p>
            <a:pPr>
              <a:buNone/>
            </a:pPr>
            <a:r>
              <a:rPr lang="en-US" sz="2000" dirty="0" smtClean="0"/>
              <a:t>		</a:t>
            </a:r>
            <a:r>
              <a:rPr lang="en-US" sz="2000" dirty="0" err="1" smtClean="0"/>
              <a:t>i</a:t>
            </a:r>
            <a:r>
              <a:rPr lang="en-US" sz="2000" dirty="0" smtClean="0"/>
              <a:t>) Hydrophilic Coatings</a:t>
            </a:r>
          </a:p>
          <a:p>
            <a:pPr>
              <a:buNone/>
            </a:pPr>
            <a:r>
              <a:rPr lang="en-US" sz="2000" dirty="0"/>
              <a:t> </a:t>
            </a:r>
            <a:r>
              <a:rPr lang="en-US" sz="2000" dirty="0" smtClean="0"/>
              <a:t>               ii) Hydrophobic Coatings</a:t>
            </a:r>
          </a:p>
          <a:p>
            <a:pPr>
              <a:buNone/>
            </a:pPr>
            <a:r>
              <a:rPr lang="en-US" sz="2000" dirty="0" smtClean="0"/>
              <a:t>7. Robotic Cleaning</a:t>
            </a:r>
          </a:p>
          <a:p>
            <a:pPr>
              <a:buNone/>
            </a:pPr>
            <a:r>
              <a:rPr lang="en-US" sz="2000" dirty="0" smtClean="0"/>
              <a:t>8. </a:t>
            </a:r>
            <a:r>
              <a:rPr lang="en-US" sz="2000" dirty="0" err="1" smtClean="0"/>
              <a:t>Electrodynamic</a:t>
            </a:r>
            <a:r>
              <a:rPr lang="en-US" sz="2000" dirty="0" smtClean="0"/>
              <a:t> Screen (Still in development stage.)</a:t>
            </a:r>
          </a:p>
          <a:p>
            <a:pPr>
              <a:buNone/>
            </a:pPr>
            <a:r>
              <a:rPr lang="en-US" sz="2000" dirty="0" smtClean="0"/>
              <a:t> </a:t>
            </a:r>
          </a:p>
          <a:p>
            <a:pPr>
              <a:buNone/>
            </a:pPr>
            <a:r>
              <a:rPr lang="en-US" sz="2000" dirty="0" smtClean="0"/>
              <a:t> </a:t>
            </a:r>
          </a:p>
          <a:p>
            <a:endParaRPr lang="en-US" sz="2000" dirty="0" smtClean="0"/>
          </a:p>
          <a:p>
            <a:endParaRPr lang="en-US" sz="2000" dirty="0" smtClean="0"/>
          </a:p>
          <a:p>
            <a:endParaRPr lang="en-US" sz="2000" dirty="0"/>
          </a:p>
        </p:txBody>
      </p:sp>
      <p:pic>
        <p:nvPicPr>
          <p:cNvPr id="2050"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400800" cy="1143000"/>
          </a:xfrm>
        </p:spPr>
        <p:txBody>
          <a:bodyPr>
            <a:normAutofit/>
          </a:bodyPr>
          <a:lstStyle/>
          <a:p>
            <a:pPr algn="l"/>
            <a:r>
              <a:rPr lang="en-US" sz="2800" dirty="0" smtClean="0"/>
              <a:t>Solar Panel Cleaning: Manual Cleaning + Handy tools with Water</a:t>
            </a:r>
            <a:endParaRPr lang="en-US" sz="2800" dirty="0"/>
          </a:p>
        </p:txBody>
      </p:sp>
      <p:sp>
        <p:nvSpPr>
          <p:cNvPr id="3" name="Content Placeholder 2"/>
          <p:cNvSpPr>
            <a:spLocks noGrp="1"/>
          </p:cNvSpPr>
          <p:nvPr>
            <p:ph sz="half" idx="1"/>
          </p:nvPr>
        </p:nvSpPr>
        <p:spPr>
          <a:xfrm>
            <a:off x="457200" y="1600201"/>
            <a:ext cx="3581400" cy="4267199"/>
          </a:xfrm>
        </p:spPr>
        <p:txBody>
          <a:bodyPr>
            <a:normAutofit/>
          </a:bodyPr>
          <a:lstStyle/>
          <a:p>
            <a:r>
              <a:rPr lang="en-US" sz="2400" dirty="0" smtClean="0"/>
              <a:t>The most widely used method.</a:t>
            </a:r>
          </a:p>
          <a:p>
            <a:r>
              <a:rPr lang="en-US" sz="2400" dirty="0" smtClean="0"/>
              <a:t>Effective to some extent</a:t>
            </a:r>
          </a:p>
          <a:p>
            <a:r>
              <a:rPr lang="en-US" sz="2400" dirty="0" smtClean="0"/>
              <a:t>Consumption of water can not be measured / controlled.</a:t>
            </a:r>
          </a:p>
          <a:p>
            <a:r>
              <a:rPr lang="en-US" sz="2400" dirty="0" smtClean="0"/>
              <a:t>Not effective to remove bonding formed on the surface of the panels.</a:t>
            </a:r>
          </a:p>
          <a:p>
            <a:endParaRPr lang="en-US" sz="2400" dirty="0" smtClean="0"/>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7" name="Content Placeholder 6" descr="solar-panel-cleaning-services-from-robots-kits-to-water-jet-pressure-heres-all-you-need-to-know_page-0001.jpg"/>
          <p:cNvPicPr>
            <a:picLocks noGrp="1" noChangeAspect="1"/>
          </p:cNvPicPr>
          <p:nvPr>
            <p:ph sz="half" idx="2"/>
          </p:nvPr>
        </p:nvPicPr>
        <p:blipFill>
          <a:blip r:embed="rId3" cstate="print"/>
          <a:stretch>
            <a:fillRect/>
          </a:stretch>
        </p:blipFill>
        <p:spPr>
          <a:xfrm>
            <a:off x="4419600" y="1524000"/>
            <a:ext cx="4038600" cy="4191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400800" cy="1143000"/>
          </a:xfrm>
        </p:spPr>
        <p:txBody>
          <a:bodyPr>
            <a:normAutofit/>
          </a:bodyPr>
          <a:lstStyle/>
          <a:p>
            <a:pPr algn="l"/>
            <a:r>
              <a:rPr lang="en-US" sz="2800" dirty="0" smtClean="0"/>
              <a:t>Solar Panel Cleaning: Manual Cleaning + Handy Tools with  RO Water</a:t>
            </a:r>
            <a:endParaRPr lang="en-US" sz="2800" dirty="0"/>
          </a:p>
        </p:txBody>
      </p:sp>
      <p:sp>
        <p:nvSpPr>
          <p:cNvPr id="3" name="Content Placeholder 2"/>
          <p:cNvSpPr>
            <a:spLocks noGrp="1"/>
          </p:cNvSpPr>
          <p:nvPr>
            <p:ph sz="half" idx="1"/>
          </p:nvPr>
        </p:nvSpPr>
        <p:spPr>
          <a:xfrm>
            <a:off x="457200" y="1600201"/>
            <a:ext cx="3581400" cy="4267199"/>
          </a:xfrm>
        </p:spPr>
        <p:txBody>
          <a:bodyPr>
            <a:normAutofit lnSpcReduction="10000"/>
          </a:bodyPr>
          <a:lstStyle/>
          <a:p>
            <a:r>
              <a:rPr lang="en-US" sz="2400" dirty="0" smtClean="0"/>
              <a:t>Effective to some extent</a:t>
            </a:r>
          </a:p>
          <a:p>
            <a:r>
              <a:rPr lang="en-US" sz="2400" dirty="0" smtClean="0"/>
              <a:t>Usage of water consumed can not be measured / controlled.</a:t>
            </a:r>
          </a:p>
          <a:p>
            <a:r>
              <a:rPr lang="en-US" sz="2400" dirty="0" smtClean="0"/>
              <a:t>Not effective to remove bonding formed on the surface of the panels.</a:t>
            </a:r>
          </a:p>
          <a:p>
            <a:r>
              <a:rPr lang="en-US" sz="2400" dirty="0" smtClean="0"/>
              <a:t>Maintenance of RO Plant is expensive. Hence water used to clean costs more than normal water.</a:t>
            </a:r>
          </a:p>
          <a:p>
            <a:endParaRPr lang="en-US" sz="2400" dirty="0" smtClean="0"/>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8" name="Content Placeholder 7" descr="automatic-2.jpg"/>
          <p:cNvPicPr>
            <a:picLocks noGrp="1" noChangeAspect="1"/>
          </p:cNvPicPr>
          <p:nvPr>
            <p:ph sz="half" idx="2"/>
          </p:nvPr>
        </p:nvPicPr>
        <p:blipFill>
          <a:blip r:embed="rId3"/>
          <a:stretch>
            <a:fillRect/>
          </a:stretch>
        </p:blipFill>
        <p:spPr>
          <a:xfrm>
            <a:off x="4648200" y="1676400"/>
            <a:ext cx="3810000" cy="4038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1143000"/>
          </a:xfrm>
        </p:spPr>
        <p:txBody>
          <a:bodyPr>
            <a:normAutofit/>
          </a:bodyPr>
          <a:lstStyle/>
          <a:p>
            <a:pPr algn="l"/>
            <a:r>
              <a:rPr lang="en-US" sz="2800" dirty="0" smtClean="0"/>
              <a:t>Solar Panel Cleaning  –  Manual Cleaning + Handy Tools (Water Fed Brush)</a:t>
            </a:r>
            <a:endParaRPr lang="en-US" sz="2800" dirty="0"/>
          </a:p>
        </p:txBody>
      </p:sp>
      <p:sp>
        <p:nvSpPr>
          <p:cNvPr id="3" name="Content Placeholder 2"/>
          <p:cNvSpPr>
            <a:spLocks noGrp="1"/>
          </p:cNvSpPr>
          <p:nvPr>
            <p:ph sz="half" idx="1"/>
          </p:nvPr>
        </p:nvSpPr>
        <p:spPr>
          <a:xfrm>
            <a:off x="457200" y="1676400"/>
            <a:ext cx="3886200" cy="4525963"/>
          </a:xfrm>
        </p:spPr>
        <p:txBody>
          <a:bodyPr>
            <a:normAutofit lnSpcReduction="10000"/>
          </a:bodyPr>
          <a:lstStyle/>
          <a:p>
            <a:r>
              <a:rPr lang="en-US" sz="2400" dirty="0" smtClean="0"/>
              <a:t>This method uses a Water fed Extend</a:t>
            </a:r>
            <a:r>
              <a:rPr lang="mr-IN" sz="2400" dirty="0" smtClean="0"/>
              <a:t>a</a:t>
            </a:r>
            <a:r>
              <a:rPr lang="en-US" sz="2400" dirty="0" err="1" smtClean="0"/>
              <a:t>ble</a:t>
            </a:r>
            <a:r>
              <a:rPr lang="en-US" sz="2400" dirty="0" smtClean="0"/>
              <a:t> brush to clean the solar panels.</a:t>
            </a:r>
          </a:p>
          <a:p>
            <a:r>
              <a:rPr lang="en-US" sz="2400" dirty="0" smtClean="0"/>
              <a:t>Satisfactory Results</a:t>
            </a:r>
          </a:p>
          <a:p>
            <a:r>
              <a:rPr lang="en-US" sz="2400" dirty="0" smtClean="0"/>
              <a:t>This method is gaining Popularity.</a:t>
            </a:r>
          </a:p>
          <a:p>
            <a:r>
              <a:rPr lang="en-US" sz="2400" dirty="0" smtClean="0"/>
              <a:t>It can withstand 4 to 5 bar pressure easily.</a:t>
            </a:r>
          </a:p>
          <a:p>
            <a:r>
              <a:rPr lang="en-US" sz="2400" dirty="0" smtClean="0"/>
              <a:t>The bristles of the brush (S5/S6 type) are gentle on glass, yet they can remove dirt.</a:t>
            </a:r>
          </a:p>
          <a:p>
            <a:endParaRPr lang="en-US" sz="2400" dirty="0" smtClean="0"/>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8" name="Content Placeholder 7" descr="IMG_20190326_114953.jpg"/>
          <p:cNvPicPr>
            <a:picLocks noGrp="1" noChangeAspect="1"/>
          </p:cNvPicPr>
          <p:nvPr>
            <p:ph sz="half" idx="2"/>
          </p:nvPr>
        </p:nvPicPr>
        <p:blipFill>
          <a:blip r:embed="rId3" cstate="print"/>
          <a:stretch>
            <a:fillRect/>
          </a:stretch>
        </p:blipFill>
        <p:spPr>
          <a:xfrm>
            <a:off x="4343400" y="1466850"/>
            <a:ext cx="4038600" cy="4552950"/>
          </a:xfrm>
          <a:prstGeom prst="rect">
            <a:avLst/>
          </a:prstGeom>
          <a:ln>
            <a:noFill/>
          </a:ln>
          <a:effectLst>
            <a:softEdge rad="112500"/>
          </a:effectLst>
        </p:spPr>
      </p:pic>
      <p:sp>
        <p:nvSpPr>
          <p:cNvPr id="7" name="Rectangle 6"/>
          <p:cNvSpPr/>
          <p:nvPr/>
        </p:nvSpPr>
        <p:spPr>
          <a:xfrm>
            <a:off x="6781800" y="47244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1143000"/>
          </a:xfrm>
        </p:spPr>
        <p:txBody>
          <a:bodyPr>
            <a:normAutofit fontScale="90000"/>
          </a:bodyPr>
          <a:lstStyle/>
          <a:p>
            <a:pPr algn="l"/>
            <a:r>
              <a:rPr lang="en-US" sz="2800" dirty="0" smtClean="0"/>
              <a:t>Solar Panel Cleaning  –  Manual Cleaning + Handy Tools (Sleeve with Washer mounted on Telescopic Pole)</a:t>
            </a:r>
            <a:endParaRPr lang="en-US" sz="2800" dirty="0"/>
          </a:p>
        </p:txBody>
      </p:sp>
      <p:sp>
        <p:nvSpPr>
          <p:cNvPr id="3" name="Content Placeholder 2"/>
          <p:cNvSpPr>
            <a:spLocks noGrp="1"/>
          </p:cNvSpPr>
          <p:nvPr>
            <p:ph sz="half" idx="1"/>
          </p:nvPr>
        </p:nvSpPr>
        <p:spPr>
          <a:xfrm>
            <a:off x="685800" y="1676400"/>
            <a:ext cx="3886200" cy="4525963"/>
          </a:xfrm>
        </p:spPr>
        <p:txBody>
          <a:bodyPr>
            <a:normAutofit lnSpcReduction="10000"/>
          </a:bodyPr>
          <a:lstStyle/>
          <a:p>
            <a:r>
              <a:rPr lang="en-US" sz="2400" dirty="0" smtClean="0"/>
              <a:t>This method uses a Telescopic Pole to clean the solar panels.</a:t>
            </a:r>
          </a:p>
          <a:p>
            <a:r>
              <a:rPr lang="en-US" sz="2400" dirty="0" smtClean="0"/>
              <a:t>Wet Microfiber washer with sleeve is mounted on the pole to clean the panels .</a:t>
            </a:r>
          </a:p>
          <a:p>
            <a:r>
              <a:rPr lang="en-US" sz="2400" dirty="0" smtClean="0"/>
              <a:t>This method is gaining Popularity.</a:t>
            </a:r>
          </a:p>
          <a:p>
            <a:r>
              <a:rPr lang="en-US" sz="2400" dirty="0" smtClean="0"/>
              <a:t>Microfiber sleeve is soft on panels but removes the dirt.</a:t>
            </a:r>
          </a:p>
          <a:p>
            <a:endParaRPr lang="en-US" sz="2400" dirty="0" smtClean="0"/>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7" name="Content Placeholder 6" descr="TELESCOPIC POLE AND WASHER WITH SLEEVE-page0001.jpg"/>
          <p:cNvPicPr>
            <a:picLocks noGrp="1" noChangeAspect="1"/>
          </p:cNvPicPr>
          <p:nvPr>
            <p:ph sz="half" idx="2"/>
          </p:nvPr>
        </p:nvPicPr>
        <p:blipFill>
          <a:blip r:embed="rId3" cstate="print"/>
          <a:stretch>
            <a:fillRect/>
          </a:stretch>
        </p:blipFill>
        <p:spPr>
          <a:xfrm>
            <a:off x="4572000" y="1219200"/>
            <a:ext cx="4419600" cy="5486400"/>
          </a:xfrm>
          <a:prstGeom prst="rect">
            <a:avLst/>
          </a:prstGeom>
          <a:ln>
            <a:noFill/>
          </a:ln>
          <a:effectLst>
            <a:softEdge rad="112500"/>
          </a:effectLst>
        </p:spPr>
      </p:pic>
      <p:sp>
        <p:nvSpPr>
          <p:cNvPr id="6" name="Rectangle 5"/>
          <p:cNvSpPr/>
          <p:nvPr/>
        </p:nvSpPr>
        <p:spPr>
          <a:xfrm>
            <a:off x="7010400" y="31242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
        <p:nvSpPr>
          <p:cNvPr id="8" name="Rectangle 7"/>
          <p:cNvSpPr/>
          <p:nvPr/>
        </p:nvSpPr>
        <p:spPr>
          <a:xfrm>
            <a:off x="6934200" y="45720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400800" cy="1143000"/>
          </a:xfrm>
        </p:spPr>
        <p:txBody>
          <a:bodyPr>
            <a:normAutofit/>
          </a:bodyPr>
          <a:lstStyle/>
          <a:p>
            <a:pPr algn="l"/>
            <a:r>
              <a:rPr lang="en-US" sz="2800" dirty="0" smtClean="0"/>
              <a:t>Solar Panel Cleaning: Manual Cleaning + Handy Tools with  Corrosive Liquids </a:t>
            </a:r>
            <a:endParaRPr lang="en-US" sz="2800" dirty="0"/>
          </a:p>
        </p:txBody>
      </p:sp>
      <p:sp>
        <p:nvSpPr>
          <p:cNvPr id="3" name="Content Placeholder 2"/>
          <p:cNvSpPr>
            <a:spLocks noGrp="1"/>
          </p:cNvSpPr>
          <p:nvPr>
            <p:ph sz="half" idx="1"/>
          </p:nvPr>
        </p:nvSpPr>
        <p:spPr>
          <a:xfrm>
            <a:off x="457200" y="1752601"/>
            <a:ext cx="3581400" cy="4267199"/>
          </a:xfrm>
        </p:spPr>
        <p:txBody>
          <a:bodyPr>
            <a:normAutofit fontScale="92500"/>
          </a:bodyPr>
          <a:lstStyle/>
          <a:p>
            <a:r>
              <a:rPr lang="en-US" sz="2400" dirty="0" smtClean="0"/>
              <a:t>Effective to some extent</a:t>
            </a:r>
          </a:p>
          <a:p>
            <a:r>
              <a:rPr lang="en-US" sz="2400" dirty="0" smtClean="0"/>
              <a:t>Water has to be used to wash these liquids away from the panels</a:t>
            </a:r>
          </a:p>
          <a:p>
            <a:r>
              <a:rPr lang="en-US" sz="2400" dirty="0" smtClean="0"/>
              <a:t>The team on ground may not be qualified enough to use it for Solar Panels.</a:t>
            </a:r>
          </a:p>
          <a:p>
            <a:r>
              <a:rPr lang="en-US" sz="2400" dirty="0" smtClean="0"/>
              <a:t>The panels might get their glass etched. </a:t>
            </a:r>
          </a:p>
          <a:p>
            <a:r>
              <a:rPr lang="en-US" sz="2400" dirty="0" smtClean="0"/>
              <a:t>Might affect frame and sealant</a:t>
            </a:r>
          </a:p>
          <a:p>
            <a:endParaRPr lang="en-US" sz="2400" dirty="0" smtClean="0"/>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8" name="Content Placeholder 7" descr="VINEGAR-1.jpg"/>
          <p:cNvPicPr>
            <a:picLocks noGrp="1" noChangeAspect="1"/>
          </p:cNvPicPr>
          <p:nvPr>
            <p:ph sz="half" idx="2"/>
          </p:nvPr>
        </p:nvPicPr>
        <p:blipFill>
          <a:blip r:embed="rId3"/>
          <a:stretch>
            <a:fillRect/>
          </a:stretch>
        </p:blipFill>
        <p:spPr>
          <a:xfrm>
            <a:off x="4648200" y="1828800"/>
            <a:ext cx="4038600" cy="3657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1143000"/>
          </a:xfrm>
        </p:spPr>
        <p:txBody>
          <a:bodyPr>
            <a:normAutofit/>
          </a:bodyPr>
          <a:lstStyle/>
          <a:p>
            <a:pPr algn="l"/>
            <a:r>
              <a:rPr lang="en-US" sz="2800" dirty="0" smtClean="0"/>
              <a:t> Solar Panel Cleaning  –  Sprinkler System</a:t>
            </a:r>
            <a:endParaRPr lang="en-US" sz="2800" dirty="0"/>
          </a:p>
        </p:txBody>
      </p:sp>
      <p:sp>
        <p:nvSpPr>
          <p:cNvPr id="3" name="Content Placeholder 2"/>
          <p:cNvSpPr>
            <a:spLocks noGrp="1"/>
          </p:cNvSpPr>
          <p:nvPr>
            <p:ph sz="half" idx="1"/>
          </p:nvPr>
        </p:nvSpPr>
        <p:spPr>
          <a:xfrm>
            <a:off x="457200" y="1676400"/>
            <a:ext cx="3886200" cy="4525963"/>
          </a:xfrm>
        </p:spPr>
        <p:txBody>
          <a:bodyPr>
            <a:normAutofit fontScale="92500" lnSpcReduction="20000"/>
          </a:bodyPr>
          <a:lstStyle/>
          <a:p>
            <a:r>
              <a:rPr lang="en-US" sz="2400" dirty="0" smtClean="0"/>
              <a:t>This method uses Water Sprinklers to clean the solar panels.</a:t>
            </a:r>
          </a:p>
          <a:p>
            <a:r>
              <a:rPr lang="en-US" sz="2400" dirty="0" smtClean="0"/>
              <a:t>Results are satisfactory. </a:t>
            </a:r>
          </a:p>
          <a:p>
            <a:r>
              <a:rPr lang="en-US" sz="2400" dirty="0" smtClean="0"/>
              <a:t>May not be suitable to remove bonding on the panels.</a:t>
            </a:r>
          </a:p>
          <a:p>
            <a:r>
              <a:rPr lang="en-US" sz="2400" dirty="0" smtClean="0"/>
              <a:t>It is recommended to make sure that the panels are completely dried after the sprinkler is shut down.</a:t>
            </a:r>
          </a:p>
          <a:p>
            <a:r>
              <a:rPr lang="en-US" sz="2400" dirty="0" smtClean="0"/>
              <a:t>If Panels are coated with Anti Soiling coatings, it helps best to make them dry.</a:t>
            </a:r>
          </a:p>
          <a:p>
            <a:endParaRPr lang="en-US" sz="2400" dirty="0" smtClean="0"/>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8" name="Content Placeholder 7" descr="heliotex-self-cleaning.jpg"/>
          <p:cNvPicPr>
            <a:picLocks noGrp="1" noChangeAspect="1"/>
          </p:cNvPicPr>
          <p:nvPr>
            <p:ph sz="half" idx="2"/>
          </p:nvPr>
        </p:nvPicPr>
        <p:blipFill>
          <a:blip r:embed="rId3"/>
          <a:stretch>
            <a:fillRect/>
          </a:stretch>
        </p:blipFill>
        <p:spPr>
          <a:xfrm>
            <a:off x="4267200" y="1676400"/>
            <a:ext cx="4114800" cy="4191000"/>
          </a:xfrm>
          <a:prstGeom prst="rect">
            <a:avLst/>
          </a:prstGeom>
          <a:ln>
            <a:noFill/>
          </a:ln>
          <a:effectLst>
            <a:softEdge rad="112500"/>
          </a:effectLst>
        </p:spPr>
      </p:pic>
      <p:sp>
        <p:nvSpPr>
          <p:cNvPr id="10" name="Rectangle 9"/>
          <p:cNvSpPr/>
          <p:nvPr/>
        </p:nvSpPr>
        <p:spPr>
          <a:xfrm>
            <a:off x="7239000" y="51816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Image Courtesy: </a:t>
            </a:r>
            <a:r>
              <a:rPr lang="en-US" sz="800" b="1" dirty="0" err="1" smtClean="0"/>
              <a:t>Heliotix</a:t>
            </a:r>
            <a:endParaRPr lang="en-US" sz="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400800" cy="1143000"/>
          </a:xfrm>
        </p:spPr>
        <p:txBody>
          <a:bodyPr>
            <a:normAutofit/>
          </a:bodyPr>
          <a:lstStyle/>
          <a:p>
            <a:pPr algn="l"/>
            <a:r>
              <a:rPr lang="en-US" sz="2800" dirty="0" smtClean="0"/>
              <a:t>Solar Panel Cleaning: Cleaning with  High Pressure Water Jet </a:t>
            </a:r>
            <a:endParaRPr lang="en-US" sz="2800" dirty="0"/>
          </a:p>
        </p:txBody>
      </p:sp>
      <p:sp>
        <p:nvSpPr>
          <p:cNvPr id="3" name="Content Placeholder 2"/>
          <p:cNvSpPr>
            <a:spLocks noGrp="1"/>
          </p:cNvSpPr>
          <p:nvPr>
            <p:ph sz="half" idx="1"/>
          </p:nvPr>
        </p:nvSpPr>
        <p:spPr>
          <a:xfrm>
            <a:off x="457200" y="1752601"/>
            <a:ext cx="3581400" cy="4267199"/>
          </a:xfrm>
        </p:spPr>
        <p:txBody>
          <a:bodyPr>
            <a:normAutofit fontScale="92500" lnSpcReduction="10000"/>
          </a:bodyPr>
          <a:lstStyle/>
          <a:p>
            <a:r>
              <a:rPr lang="en-US" sz="2400" dirty="0" smtClean="0"/>
              <a:t>The water pressure should not exceed 4 to 5 bars.</a:t>
            </a:r>
          </a:p>
          <a:p>
            <a:r>
              <a:rPr lang="en-US" sz="2400" dirty="0" smtClean="0"/>
              <a:t>Light bonding on Glass surface gets removed.</a:t>
            </a:r>
          </a:p>
          <a:p>
            <a:r>
              <a:rPr lang="en-US" sz="2400" dirty="0" smtClean="0"/>
              <a:t>High pressure of the jet might damage the glass of the Panels. </a:t>
            </a:r>
          </a:p>
          <a:p>
            <a:r>
              <a:rPr lang="en-US" sz="2400" dirty="0" smtClean="0"/>
              <a:t>The team on ground may not be qualified enough to use it.</a:t>
            </a:r>
          </a:p>
          <a:p>
            <a:r>
              <a:rPr lang="en-US" sz="2400" dirty="0" smtClean="0"/>
              <a:t>Consumption of water can not be controlled.</a:t>
            </a:r>
          </a:p>
          <a:p>
            <a:endParaRPr lang="en-US" sz="2400" dirty="0" smtClean="0"/>
          </a:p>
          <a:p>
            <a:endParaRPr lang="en-US" sz="2400" dirty="0" smtClean="0"/>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6" name="Picture 5"/>
          <p:cNvPicPr/>
          <p:nvPr/>
        </p:nvPicPr>
        <p:blipFill>
          <a:blip r:embed="rId3"/>
          <a:srcRect/>
          <a:stretch>
            <a:fillRect/>
          </a:stretch>
        </p:blipFill>
        <p:spPr bwMode="auto">
          <a:xfrm>
            <a:off x="4343400" y="1676400"/>
            <a:ext cx="4038600" cy="4191000"/>
          </a:xfrm>
          <a:prstGeom prst="rect">
            <a:avLst/>
          </a:prstGeom>
          <a:ln>
            <a:noFill/>
          </a:ln>
          <a:effectLst>
            <a:softEdge rad="112500"/>
          </a:effectLst>
        </p:spPr>
      </p:pic>
      <p:sp>
        <p:nvSpPr>
          <p:cNvPr id="8" name="Content Placeholder 7"/>
          <p:cNvSpPr>
            <a:spLocks noGrp="1"/>
          </p:cNvSpPr>
          <p:nvPr>
            <p:ph sz="half" idx="2"/>
          </p:nvPr>
        </p:nvSpPr>
        <p:spPr/>
        <p:txBody>
          <a:bodyPr>
            <a:normAutofit fontScale="92500" lnSpcReduction="10000"/>
          </a:bodyPr>
          <a:lstStyle/>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rmAutofit/>
          </a:bodyPr>
          <a:lstStyle/>
          <a:p>
            <a:r>
              <a:rPr lang="en-US" sz="2800" dirty="0" smtClean="0"/>
              <a:t>Cleaning Techniques using Warranty friendly Approach</a:t>
            </a:r>
            <a:endParaRPr lang="en-US" sz="2800" dirty="0"/>
          </a:p>
        </p:txBody>
      </p:sp>
      <p:sp>
        <p:nvSpPr>
          <p:cNvPr id="3" name="Content Placeholder 2"/>
          <p:cNvSpPr>
            <a:spLocks noGrp="1"/>
          </p:cNvSpPr>
          <p:nvPr>
            <p:ph idx="1"/>
          </p:nvPr>
        </p:nvSpPr>
        <p:spPr/>
        <p:txBody>
          <a:bodyPr>
            <a:normAutofit/>
          </a:bodyPr>
          <a:lstStyle/>
          <a:p>
            <a:r>
              <a:rPr lang="en-US" sz="2000" dirty="0" smtClean="0"/>
              <a:t>Panel warranties are of two types: A) Product Warranty and B) Performance Warranty.</a:t>
            </a:r>
          </a:p>
          <a:p>
            <a:r>
              <a:rPr lang="en-US" sz="2000" dirty="0" smtClean="0"/>
              <a:t>The tags / labels put on Panels by the Manufacturer should be protected.</a:t>
            </a:r>
          </a:p>
          <a:p>
            <a:r>
              <a:rPr lang="en-US" sz="2000" dirty="0" smtClean="0"/>
              <a:t>The Cleaning methods adopted should not damage to the original design and the Materials used for Panels.</a:t>
            </a:r>
          </a:p>
          <a:p>
            <a:r>
              <a:rPr lang="en-US" sz="2000" dirty="0" smtClean="0"/>
              <a:t>Use of Corrosive Materials like using Acid / Vinegar should be avoided.</a:t>
            </a:r>
          </a:p>
          <a:p>
            <a:r>
              <a:rPr lang="en-US" sz="2000" dirty="0" smtClean="0"/>
              <a:t>The cleaning team should avoid stepping directly onto the panels. </a:t>
            </a:r>
          </a:p>
          <a:p>
            <a:r>
              <a:rPr lang="en-US" sz="2000" dirty="0" smtClean="0"/>
              <a:t>Techniques where we can save water and resources to clean the Solar Plants are preferable.</a:t>
            </a:r>
          </a:p>
          <a:p>
            <a:r>
              <a:rPr lang="en-US" sz="2000" dirty="0" smtClean="0"/>
              <a:t>TDS of water which we are using to clean the solar panels should be around 70. If it is higher, one can use techniques to soften the water.</a:t>
            </a:r>
          </a:p>
          <a:p>
            <a:r>
              <a:rPr lang="en-US" sz="2000" dirty="0" smtClean="0"/>
              <a:t>Manual Cleaning methods with adequate tools like Water Fed Brush is an easy way to keep Solar plants Clean. This is cost effective as well.</a:t>
            </a:r>
          </a:p>
          <a:p>
            <a:endParaRPr lang="en-US" sz="2000" dirty="0" smtClean="0"/>
          </a:p>
          <a:p>
            <a:endParaRPr lang="en-US" sz="2000" dirty="0" smtClean="0"/>
          </a:p>
          <a:p>
            <a:endParaRPr lang="en-US" sz="20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Hydrophilic.png"/>
          <p:cNvPicPr>
            <a:picLocks noGrp="1" noChangeAspect="1"/>
          </p:cNvPicPr>
          <p:nvPr>
            <p:ph sz="half" idx="2"/>
          </p:nvPr>
        </p:nvPicPr>
        <p:blipFill>
          <a:blip r:embed="rId2"/>
          <a:stretch>
            <a:fillRect/>
          </a:stretch>
        </p:blipFill>
        <p:spPr>
          <a:xfrm>
            <a:off x="1600200" y="1295400"/>
            <a:ext cx="5867400" cy="2398443"/>
          </a:xfrm>
          <a:ln>
            <a:noFill/>
          </a:ln>
          <a:effectLst>
            <a:softEdge rad="31750"/>
          </a:effectLst>
        </p:spPr>
      </p:pic>
      <p:sp>
        <p:nvSpPr>
          <p:cNvPr id="2" name="Title 1"/>
          <p:cNvSpPr>
            <a:spLocks noGrp="1"/>
          </p:cNvSpPr>
          <p:nvPr>
            <p:ph type="title"/>
          </p:nvPr>
        </p:nvSpPr>
        <p:spPr>
          <a:xfrm>
            <a:off x="2286000" y="274638"/>
            <a:ext cx="6400800" cy="1143000"/>
          </a:xfrm>
        </p:spPr>
        <p:txBody>
          <a:bodyPr>
            <a:normAutofit/>
          </a:bodyPr>
          <a:lstStyle/>
          <a:p>
            <a:pPr algn="l"/>
            <a:r>
              <a:rPr lang="en-US" sz="2800" dirty="0" smtClean="0"/>
              <a:t>Solar Panel Cleaning  –  Anti Soiling Coatings (Hydrophilic)</a:t>
            </a:r>
            <a:endParaRPr lang="en-US" sz="2800" dirty="0"/>
          </a:p>
        </p:txBody>
      </p:sp>
      <p:pic>
        <p:nvPicPr>
          <p:cNvPr id="4" name="Picture 2" descr="D:\NANOCERAMIC-9H\LOGO\new\nano-logo.png"/>
          <p:cNvPicPr>
            <a:picLocks noChangeAspect="1" noChangeArrowheads="1"/>
          </p:cNvPicPr>
          <p:nvPr/>
        </p:nvPicPr>
        <p:blipFill>
          <a:blip r:embed="rId3" cstate="print"/>
          <a:srcRect/>
          <a:stretch>
            <a:fillRect/>
          </a:stretch>
        </p:blipFill>
        <p:spPr bwMode="auto">
          <a:xfrm>
            <a:off x="457200" y="304800"/>
            <a:ext cx="1676400" cy="1073551"/>
          </a:xfrm>
          <a:prstGeom prst="rect">
            <a:avLst/>
          </a:prstGeom>
          <a:noFill/>
        </p:spPr>
      </p:pic>
      <p:sp>
        <p:nvSpPr>
          <p:cNvPr id="10" name="Content Placeholder 9"/>
          <p:cNvSpPr>
            <a:spLocks noGrp="1"/>
          </p:cNvSpPr>
          <p:nvPr>
            <p:ph sz="half" idx="1"/>
          </p:nvPr>
        </p:nvSpPr>
        <p:spPr>
          <a:xfrm>
            <a:off x="838200" y="3657600"/>
            <a:ext cx="7543800" cy="2468563"/>
          </a:xfrm>
        </p:spPr>
        <p:txBody>
          <a:bodyPr>
            <a:normAutofit/>
          </a:bodyPr>
          <a:lstStyle/>
          <a:p>
            <a:pPr algn="ctr">
              <a:buNone/>
            </a:pPr>
            <a:r>
              <a:rPr lang="en-US" sz="2400" dirty="0" smtClean="0"/>
              <a:t>       HYDROPHILIC COATINGS</a:t>
            </a:r>
          </a:p>
          <a:p>
            <a:r>
              <a:rPr lang="en-US" sz="2200" dirty="0" smtClean="0"/>
              <a:t>Contact angle of Hydrophilic coatings is less than 30 Degrees.</a:t>
            </a:r>
          </a:p>
          <a:p>
            <a:r>
              <a:rPr lang="en-US" sz="2200" dirty="0" smtClean="0"/>
              <a:t>The dust particles accumulate on the Hydrophilic / Super Hydrophilic coatings.</a:t>
            </a:r>
          </a:p>
          <a:p>
            <a:r>
              <a:rPr lang="en-US" sz="2200" dirty="0" smtClean="0"/>
              <a:t>Water enters underneath the dust particles.</a:t>
            </a:r>
          </a:p>
          <a:p>
            <a:r>
              <a:rPr lang="en-US" sz="2200" dirty="0" smtClean="0"/>
              <a:t>Hence it can take the dirt / dust particles away when it flows.</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a:bodyPr>
          <a:lstStyle/>
          <a:p>
            <a:pPr algn="l"/>
            <a:r>
              <a:rPr lang="en-US" sz="2800" dirty="0" smtClean="0"/>
              <a:t>Solar Panel Cleaning  –  Anti Soiling Coatings (Hydrophobic)</a:t>
            </a:r>
            <a:endParaRPr lang="en-US" sz="28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sp>
        <p:nvSpPr>
          <p:cNvPr id="10" name="Content Placeholder 9"/>
          <p:cNvSpPr>
            <a:spLocks noGrp="1"/>
          </p:cNvSpPr>
          <p:nvPr>
            <p:ph sz="half" idx="1"/>
          </p:nvPr>
        </p:nvSpPr>
        <p:spPr>
          <a:xfrm>
            <a:off x="838200" y="4267200"/>
            <a:ext cx="7620000" cy="1858963"/>
          </a:xfrm>
        </p:spPr>
        <p:txBody>
          <a:bodyPr>
            <a:normAutofit fontScale="77500" lnSpcReduction="20000"/>
          </a:bodyPr>
          <a:lstStyle/>
          <a:p>
            <a:pPr algn="ctr">
              <a:buNone/>
            </a:pPr>
            <a:r>
              <a:rPr lang="en-US" sz="2400" b="1" dirty="0" smtClean="0"/>
              <a:t>     HYDROPHOBIC COATINGS</a:t>
            </a:r>
          </a:p>
          <a:p>
            <a:r>
              <a:rPr lang="en-US" sz="2600" dirty="0" smtClean="0"/>
              <a:t>Hydrophobic surface  makes the contact angle high. </a:t>
            </a:r>
          </a:p>
          <a:p>
            <a:r>
              <a:rPr lang="en-US" sz="2600" dirty="0" smtClean="0"/>
              <a:t>This causes water to roll down the surface.</a:t>
            </a:r>
          </a:p>
          <a:p>
            <a:r>
              <a:rPr lang="en-US" sz="2600" dirty="0" smtClean="0"/>
              <a:t>Hence dust can not stick to the panel surface and can not form bonding.</a:t>
            </a:r>
          </a:p>
          <a:p>
            <a:r>
              <a:rPr lang="en-US" sz="2600" dirty="0" smtClean="0"/>
              <a:t>This results in clean surface with minimum usage of water.</a:t>
            </a:r>
          </a:p>
          <a:p>
            <a:endParaRPr lang="en-US" sz="2400" dirty="0"/>
          </a:p>
        </p:txBody>
      </p:sp>
      <p:sp>
        <p:nvSpPr>
          <p:cNvPr id="7" name="object 5"/>
          <p:cNvSpPr>
            <a:spLocks noGrp="1"/>
          </p:cNvSpPr>
          <p:nvPr>
            <p:ph sz="half" idx="2"/>
          </p:nvPr>
        </p:nvSpPr>
        <p:spPr>
          <a:xfrm>
            <a:off x="914400" y="1447800"/>
            <a:ext cx="3429000" cy="2819401"/>
          </a:xfrm>
          <a:prstGeom prst="rect">
            <a:avLst/>
          </a:prstGeom>
          <a:blipFill>
            <a:blip r:embed="rId3" cstate="print"/>
            <a:stretch>
              <a:fillRect/>
            </a:stretch>
          </a:blipFill>
        </p:spPr>
        <p:txBody>
          <a:bodyPr wrap="square" lIns="0" tIns="0" rIns="0" bIns="0" rtlCol="0">
            <a:normAutofit fontScale="77500" lnSpcReduction="20000"/>
          </a:bodyPr>
          <a:lstStyle/>
          <a:p>
            <a:pPr>
              <a:buNone/>
            </a:pPr>
            <a:r>
              <a:rPr lang="en-US" dirty="0" smtClean="0"/>
              <a:t> </a:t>
            </a:r>
            <a:endParaRPr lang="en-US" dirty="0"/>
          </a:p>
        </p:txBody>
      </p:sp>
      <p:pic>
        <p:nvPicPr>
          <p:cNvPr id="1026" name="Picture 2" descr="D:\NANOCERAMIC-9H\MASMA PRESENTATION\Schematic-representation-of-self-cleaning-processes-on-a-a-superhydrophilic-and-b-a.png"/>
          <p:cNvPicPr>
            <a:picLocks noChangeAspect="1" noChangeArrowheads="1"/>
          </p:cNvPicPr>
          <p:nvPr/>
        </p:nvPicPr>
        <p:blipFill>
          <a:blip r:embed="rId4"/>
          <a:srcRect/>
          <a:stretch>
            <a:fillRect/>
          </a:stretch>
        </p:blipFill>
        <p:spPr bwMode="auto">
          <a:xfrm>
            <a:off x="4572000" y="1600200"/>
            <a:ext cx="38100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1143000"/>
          </a:xfrm>
        </p:spPr>
        <p:txBody>
          <a:bodyPr>
            <a:normAutofit/>
          </a:bodyPr>
          <a:lstStyle/>
          <a:p>
            <a:pPr algn="l"/>
            <a:r>
              <a:rPr lang="en-US" sz="2800" dirty="0" smtClean="0"/>
              <a:t>Solar Panel Cleaning  –  Robotics</a:t>
            </a:r>
            <a:endParaRPr lang="en-US" sz="2800" dirty="0"/>
          </a:p>
        </p:txBody>
      </p:sp>
      <p:sp>
        <p:nvSpPr>
          <p:cNvPr id="3" name="Content Placeholder 2"/>
          <p:cNvSpPr>
            <a:spLocks noGrp="1"/>
          </p:cNvSpPr>
          <p:nvPr>
            <p:ph sz="half" idx="1"/>
          </p:nvPr>
        </p:nvSpPr>
        <p:spPr>
          <a:xfrm>
            <a:off x="457200" y="4191000"/>
            <a:ext cx="8153400" cy="2011363"/>
          </a:xfrm>
        </p:spPr>
        <p:txBody>
          <a:bodyPr>
            <a:normAutofit/>
          </a:bodyPr>
          <a:lstStyle/>
          <a:p>
            <a:r>
              <a:rPr lang="en-US" sz="2400" dirty="0" smtClean="0"/>
              <a:t>Robotic cleaning is ideal for large solar plants.</a:t>
            </a:r>
          </a:p>
          <a:p>
            <a:r>
              <a:rPr lang="en-US" sz="2400" dirty="0" smtClean="0"/>
              <a:t>It is efficient way to clean the solar plants.</a:t>
            </a:r>
          </a:p>
          <a:p>
            <a:r>
              <a:rPr lang="en-US" sz="2400" dirty="0" smtClean="0"/>
              <a:t>It may not prove to be cost effective for small solar plants.</a:t>
            </a:r>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7" name="Content Placeholder 6" descr="IMG-ROVER.jpg"/>
          <p:cNvPicPr>
            <a:picLocks noGrp="1" noChangeAspect="1"/>
          </p:cNvPicPr>
          <p:nvPr>
            <p:ph sz="half" idx="2"/>
          </p:nvPr>
        </p:nvPicPr>
        <p:blipFill>
          <a:blip r:embed="rId3"/>
          <a:stretch>
            <a:fillRect/>
          </a:stretch>
        </p:blipFill>
        <p:spPr>
          <a:xfrm>
            <a:off x="838200" y="1600200"/>
            <a:ext cx="7467600" cy="2209800"/>
          </a:xfrm>
          <a:prstGeom prst="rect">
            <a:avLst/>
          </a:prstGeom>
          <a:ln>
            <a:noFill/>
          </a:ln>
          <a:effectLst>
            <a:softEdge rad="112500"/>
          </a:effectLst>
        </p:spPr>
      </p:pic>
      <p:sp>
        <p:nvSpPr>
          <p:cNvPr id="6" name="Rectangle 5"/>
          <p:cNvSpPr/>
          <p:nvPr/>
        </p:nvSpPr>
        <p:spPr>
          <a:xfrm>
            <a:off x="3962400" y="23622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1143000"/>
          </a:xfrm>
        </p:spPr>
        <p:txBody>
          <a:bodyPr>
            <a:normAutofit/>
          </a:bodyPr>
          <a:lstStyle/>
          <a:p>
            <a:pPr algn="l"/>
            <a:r>
              <a:rPr lang="en-US" sz="2800" dirty="0" smtClean="0"/>
              <a:t>Solar Panel Cleaning  –  </a:t>
            </a:r>
            <a:r>
              <a:rPr lang="en-US" sz="2800" dirty="0" err="1" smtClean="0"/>
              <a:t>Electrodynamic</a:t>
            </a:r>
            <a:r>
              <a:rPr lang="en-US" sz="2800" dirty="0" smtClean="0"/>
              <a:t> Screen</a:t>
            </a:r>
            <a:endParaRPr lang="en-US" sz="2800" dirty="0"/>
          </a:p>
        </p:txBody>
      </p:sp>
      <p:sp>
        <p:nvSpPr>
          <p:cNvPr id="3" name="Content Placeholder 2"/>
          <p:cNvSpPr>
            <a:spLocks noGrp="1"/>
          </p:cNvSpPr>
          <p:nvPr>
            <p:ph sz="half" idx="1"/>
          </p:nvPr>
        </p:nvSpPr>
        <p:spPr>
          <a:xfrm>
            <a:off x="457200" y="1752600"/>
            <a:ext cx="4495800" cy="4449763"/>
          </a:xfrm>
        </p:spPr>
        <p:txBody>
          <a:bodyPr>
            <a:normAutofit/>
          </a:bodyPr>
          <a:lstStyle/>
          <a:p>
            <a:r>
              <a:rPr lang="en-US" sz="2400" dirty="0" err="1" smtClean="0"/>
              <a:t>Electrodynamic</a:t>
            </a:r>
            <a:r>
              <a:rPr lang="en-US" sz="2400" dirty="0" smtClean="0"/>
              <a:t> Screen is the latest technology.</a:t>
            </a:r>
          </a:p>
          <a:p>
            <a:r>
              <a:rPr lang="en-US" sz="2400" dirty="0" smtClean="0"/>
              <a:t>Thin transparent sheet consisting of Electrodes is laid on the panels.</a:t>
            </a:r>
          </a:p>
          <a:p>
            <a:r>
              <a:rPr lang="en-US" sz="2400" dirty="0" smtClean="0"/>
              <a:t>The electrodes charged in phases repel the dust particles.</a:t>
            </a:r>
          </a:p>
          <a:p>
            <a:r>
              <a:rPr lang="en-US" sz="2400" dirty="0" smtClean="0"/>
              <a:t>Saves water required for cleaning</a:t>
            </a:r>
          </a:p>
          <a:p>
            <a:r>
              <a:rPr lang="en-US" sz="2400" dirty="0" smtClean="0"/>
              <a:t>As of now the costs are on the higher side.</a:t>
            </a:r>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7" name="Content Placeholder 6" descr="Electrodynamic Screen-V1.jpg"/>
          <p:cNvPicPr>
            <a:picLocks noGrp="1" noChangeAspect="1"/>
          </p:cNvPicPr>
          <p:nvPr>
            <p:ph sz="half" idx="2"/>
          </p:nvPr>
        </p:nvPicPr>
        <p:blipFill>
          <a:blip r:embed="rId3" cstate="print"/>
          <a:stretch>
            <a:fillRect/>
          </a:stretch>
        </p:blipFill>
        <p:spPr>
          <a:xfrm>
            <a:off x="4918832" y="1600200"/>
            <a:ext cx="3497335"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rmAutofit/>
          </a:bodyPr>
          <a:lstStyle/>
          <a:p>
            <a:pPr algn="l"/>
            <a:r>
              <a:rPr lang="en-US" sz="2800" dirty="0" smtClean="0"/>
              <a:t>Solar Panel Cleaning  –  Water Consumption Analysis</a:t>
            </a:r>
            <a:endParaRPr lang="en-US" sz="2800" dirty="0"/>
          </a:p>
        </p:txBody>
      </p:sp>
      <p:sp>
        <p:nvSpPr>
          <p:cNvPr id="3" name="Content Placeholder 2"/>
          <p:cNvSpPr>
            <a:spLocks noGrp="1"/>
          </p:cNvSpPr>
          <p:nvPr>
            <p:ph idx="1"/>
          </p:nvPr>
        </p:nvSpPr>
        <p:spPr>
          <a:xfrm>
            <a:off x="533400" y="1524000"/>
            <a:ext cx="8153400" cy="4800600"/>
          </a:xfrm>
        </p:spPr>
        <p:txBody>
          <a:bodyPr>
            <a:normAutofit/>
          </a:bodyPr>
          <a:lstStyle/>
          <a:p>
            <a:r>
              <a:rPr lang="en-US" sz="1600" dirty="0" smtClean="0"/>
              <a:t>Assume a Solar Plant size of 21kW, having 70 panels of 300 W each. Analysis of Water usage and Cleaning time (with 2 labours) with various methods is as shown in the table:</a:t>
            </a:r>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graphicFrame>
        <p:nvGraphicFramePr>
          <p:cNvPr id="8" name="Table 7"/>
          <p:cNvGraphicFramePr>
            <a:graphicFrameLocks noGrp="1"/>
          </p:cNvGraphicFramePr>
          <p:nvPr/>
        </p:nvGraphicFramePr>
        <p:xfrm>
          <a:off x="1066800" y="2310022"/>
          <a:ext cx="6934200" cy="4090778"/>
        </p:xfrm>
        <a:graphic>
          <a:graphicData uri="http://schemas.openxmlformats.org/drawingml/2006/table">
            <a:tbl>
              <a:tblPr firstRow="1" bandRow="1">
                <a:tableStyleId>{5C22544A-7EE6-4342-B048-85BDC9FD1C3A}</a:tableStyleId>
              </a:tblPr>
              <a:tblGrid>
                <a:gridCol w="533400"/>
                <a:gridCol w="3048000"/>
                <a:gridCol w="1447800"/>
                <a:gridCol w="1905000"/>
              </a:tblGrid>
              <a:tr h="381000">
                <a:tc>
                  <a:txBody>
                    <a:bodyPr/>
                    <a:lstStyle/>
                    <a:p>
                      <a:pPr algn="ctr"/>
                      <a:r>
                        <a:rPr lang="en-US" sz="1400" dirty="0" smtClean="0"/>
                        <a:t>Sr. No.</a:t>
                      </a:r>
                      <a:endParaRPr lang="en-US" sz="1400" dirty="0"/>
                    </a:p>
                  </a:txBody>
                  <a:tcPr anchor="ctr"/>
                </a:tc>
                <a:tc>
                  <a:txBody>
                    <a:bodyPr/>
                    <a:lstStyle/>
                    <a:p>
                      <a:pPr algn="ctr"/>
                      <a:r>
                        <a:rPr lang="en-US" sz="1400" dirty="0" smtClean="0"/>
                        <a:t>Method of Cleaning</a:t>
                      </a:r>
                      <a:endParaRPr lang="en-US" sz="1400" dirty="0"/>
                    </a:p>
                  </a:txBody>
                  <a:tcPr anchor="ctr"/>
                </a:tc>
                <a:tc>
                  <a:txBody>
                    <a:bodyPr/>
                    <a:lstStyle/>
                    <a:p>
                      <a:pPr algn="ctr"/>
                      <a:r>
                        <a:rPr lang="en-US" sz="1400" dirty="0" smtClean="0"/>
                        <a:t>Water Usage </a:t>
                      </a:r>
                      <a:endParaRPr lang="en-US" sz="1400" dirty="0"/>
                    </a:p>
                  </a:txBody>
                  <a:tcPr anchor="ctr"/>
                </a:tc>
                <a:tc>
                  <a:txBody>
                    <a:bodyPr/>
                    <a:lstStyle/>
                    <a:p>
                      <a:pPr algn="ctr"/>
                      <a:r>
                        <a:rPr lang="en-US" sz="1400" dirty="0" smtClean="0"/>
                        <a:t>Cleaning Time (Hours)</a:t>
                      </a:r>
                      <a:endParaRPr lang="en-US" sz="1400" dirty="0"/>
                    </a:p>
                  </a:txBody>
                  <a:tcPr anchor="ctr"/>
                </a:tc>
              </a:tr>
              <a:tr h="545006">
                <a:tc>
                  <a:txBody>
                    <a:bodyPr/>
                    <a:lstStyle/>
                    <a:p>
                      <a:pPr algn="ctr"/>
                      <a:r>
                        <a:rPr lang="en-US" sz="1400" dirty="0" smtClean="0"/>
                        <a:t>1</a:t>
                      </a:r>
                      <a:endParaRPr lang="en-US" sz="1400" dirty="0"/>
                    </a:p>
                  </a:txBody>
                  <a:tcPr anchor="ctr"/>
                </a:tc>
                <a:tc>
                  <a:txBody>
                    <a:bodyPr/>
                    <a:lstStyle/>
                    <a:p>
                      <a:pPr algn="l"/>
                      <a:r>
                        <a:rPr lang="en-US" sz="1400" b="1" dirty="0" smtClean="0"/>
                        <a:t>Manual Cleaning + Handy Tools</a:t>
                      </a:r>
                      <a:endParaRPr lang="en-US" sz="1400" b="1" dirty="0"/>
                    </a:p>
                  </a:txBody>
                  <a:tcPr anchor="ctr"/>
                </a:tc>
                <a:tc>
                  <a:txBody>
                    <a:bodyPr/>
                    <a:lstStyle/>
                    <a:p>
                      <a:pPr algn="ctr"/>
                      <a:r>
                        <a:rPr lang="en-US" sz="1400" dirty="0" smtClean="0"/>
                        <a:t>420 Liters</a:t>
                      </a:r>
                      <a:endParaRPr lang="en-US" sz="1400" dirty="0"/>
                    </a:p>
                  </a:txBody>
                  <a:tcPr anchor="ctr"/>
                </a:tc>
                <a:tc>
                  <a:txBody>
                    <a:bodyPr/>
                    <a:lstStyle/>
                    <a:p>
                      <a:pPr algn="ctr"/>
                      <a:r>
                        <a:rPr lang="en-US" sz="1400" dirty="0" smtClean="0"/>
                        <a:t>6 to 7 </a:t>
                      </a:r>
                      <a:endParaRPr lang="en-US" sz="1400" dirty="0"/>
                    </a:p>
                  </a:txBody>
                  <a:tcPr anchor="ctr"/>
                </a:tc>
              </a:tr>
              <a:tr h="386046">
                <a:tc>
                  <a:txBody>
                    <a:bodyPr/>
                    <a:lstStyle/>
                    <a:p>
                      <a:pPr algn="ctr"/>
                      <a:r>
                        <a:rPr lang="en-US" sz="1400" dirty="0" smtClean="0"/>
                        <a:t>2</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Manual Cleaning + Water Fed Brush / Washer and Sleeve</a:t>
                      </a:r>
                      <a:endParaRPr lang="en-US" sz="1400" b="1" dirty="0"/>
                    </a:p>
                  </a:txBody>
                  <a:tcPr anchor="ctr"/>
                </a:tc>
                <a:tc>
                  <a:txBody>
                    <a:bodyPr/>
                    <a:lstStyle/>
                    <a:p>
                      <a:pPr algn="ctr"/>
                      <a:r>
                        <a:rPr lang="en-US" sz="1400" dirty="0" smtClean="0"/>
                        <a:t>140 Liters</a:t>
                      </a:r>
                      <a:endParaRPr lang="en-US" sz="1400" dirty="0"/>
                    </a:p>
                  </a:txBody>
                  <a:tcPr anchor="ctr"/>
                </a:tc>
                <a:tc>
                  <a:txBody>
                    <a:bodyPr/>
                    <a:lstStyle/>
                    <a:p>
                      <a:pPr algn="ctr"/>
                      <a:r>
                        <a:rPr lang="en-US" sz="1400" dirty="0" smtClean="0"/>
                        <a:t>3 to 4</a:t>
                      </a:r>
                      <a:endParaRPr lang="en-US" sz="1400" dirty="0"/>
                    </a:p>
                  </a:txBody>
                  <a:tcPr anchor="ctr"/>
                </a:tc>
              </a:tr>
              <a:tr h="386046">
                <a:tc>
                  <a:txBody>
                    <a:bodyPr/>
                    <a:lstStyle/>
                    <a:p>
                      <a:pPr algn="ctr"/>
                      <a:r>
                        <a:rPr lang="en-US" sz="1400" dirty="0" smtClean="0"/>
                        <a:t>3</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Manual Cleaning + Handy Tools (Corrosive  Liquids)</a:t>
                      </a:r>
                      <a:endParaRPr lang="en-US" sz="1400" b="1" dirty="0"/>
                    </a:p>
                  </a:txBody>
                  <a:tcPr anchor="ctr"/>
                </a:tc>
                <a:tc>
                  <a:txBody>
                    <a:bodyPr/>
                    <a:lstStyle/>
                    <a:p>
                      <a:pPr algn="ctr"/>
                      <a:r>
                        <a:rPr lang="en-US" sz="1400" dirty="0" smtClean="0"/>
                        <a:t>420 Liters</a:t>
                      </a:r>
                      <a:endParaRPr lang="en-US" sz="1400" dirty="0"/>
                    </a:p>
                  </a:txBody>
                  <a:tcPr anchor="ctr"/>
                </a:tc>
                <a:tc>
                  <a:txBody>
                    <a:bodyPr/>
                    <a:lstStyle/>
                    <a:p>
                      <a:pPr algn="ctr"/>
                      <a:r>
                        <a:rPr lang="en-US" sz="1400" dirty="0" smtClean="0"/>
                        <a:t>6 to 7</a:t>
                      </a:r>
                      <a:endParaRPr lang="en-US" sz="1400" dirty="0"/>
                    </a:p>
                  </a:txBody>
                  <a:tcPr anchor="ctr"/>
                </a:tc>
              </a:tr>
              <a:tr h="227086">
                <a:tc>
                  <a:txBody>
                    <a:bodyPr/>
                    <a:lstStyle/>
                    <a:p>
                      <a:pPr algn="ctr"/>
                      <a:r>
                        <a:rPr lang="en-US" sz="1400" dirty="0" smtClean="0"/>
                        <a:t>4</a:t>
                      </a:r>
                      <a:endParaRPr lang="en-US" sz="1400" dirty="0"/>
                    </a:p>
                  </a:txBody>
                  <a:tcPr anchor="ctr"/>
                </a:tc>
                <a:tc>
                  <a:txBody>
                    <a:bodyPr/>
                    <a:lstStyle/>
                    <a:p>
                      <a:pPr algn="l"/>
                      <a:r>
                        <a:rPr lang="en-US" sz="1400" b="1" dirty="0" smtClean="0"/>
                        <a:t>Sprinkler System</a:t>
                      </a:r>
                      <a:endParaRPr lang="en-US" sz="1400" b="1" dirty="0"/>
                    </a:p>
                  </a:txBody>
                  <a:tcPr anchor="ctr"/>
                </a:tc>
                <a:tc>
                  <a:txBody>
                    <a:bodyPr/>
                    <a:lstStyle/>
                    <a:p>
                      <a:pPr algn="ctr"/>
                      <a:r>
                        <a:rPr lang="en-US" sz="1400" dirty="0" smtClean="0"/>
                        <a:t>210 Liters</a:t>
                      </a:r>
                      <a:endParaRPr lang="en-US" sz="1400" dirty="0"/>
                    </a:p>
                  </a:txBody>
                  <a:tcPr anchor="ctr"/>
                </a:tc>
                <a:tc>
                  <a:txBody>
                    <a:bodyPr/>
                    <a:lstStyle/>
                    <a:p>
                      <a:pPr algn="ctr"/>
                      <a:r>
                        <a:rPr lang="en-US" sz="1400" dirty="0" smtClean="0"/>
                        <a:t>2 to 3</a:t>
                      </a:r>
                      <a:endParaRPr lang="en-US" sz="1400" dirty="0"/>
                    </a:p>
                  </a:txBody>
                  <a:tcPr anchor="ctr"/>
                </a:tc>
              </a:tr>
              <a:tr h="386046">
                <a:tc>
                  <a:txBody>
                    <a:bodyPr/>
                    <a:lstStyle/>
                    <a:p>
                      <a:pPr algn="ctr"/>
                      <a:r>
                        <a:rPr lang="en-US" sz="1400" dirty="0" smtClean="0"/>
                        <a:t>5</a:t>
                      </a:r>
                      <a:endParaRPr lang="en-US" sz="1400" dirty="0"/>
                    </a:p>
                  </a:txBody>
                  <a:tcPr anchor="ctr"/>
                </a:tc>
                <a:tc>
                  <a:txBody>
                    <a:bodyPr/>
                    <a:lstStyle/>
                    <a:p>
                      <a:pPr algn="l"/>
                      <a:r>
                        <a:rPr lang="en-US" sz="1400" b="1" dirty="0" smtClean="0"/>
                        <a:t>Cleaning with High pressure water jet</a:t>
                      </a:r>
                      <a:endParaRPr lang="en-US" sz="1400" b="1" dirty="0"/>
                    </a:p>
                  </a:txBody>
                  <a:tcPr anchor="ctr"/>
                </a:tc>
                <a:tc>
                  <a:txBody>
                    <a:bodyPr/>
                    <a:lstStyle/>
                    <a:p>
                      <a:pPr algn="ctr"/>
                      <a:r>
                        <a:rPr lang="en-US" sz="1400" dirty="0" smtClean="0"/>
                        <a:t>490 Liters</a:t>
                      </a:r>
                      <a:endParaRPr lang="en-US" sz="1400" dirty="0"/>
                    </a:p>
                  </a:txBody>
                  <a:tcPr anchor="ctr"/>
                </a:tc>
                <a:tc>
                  <a:txBody>
                    <a:bodyPr/>
                    <a:lstStyle/>
                    <a:p>
                      <a:pPr algn="ctr"/>
                      <a:r>
                        <a:rPr lang="en-US" sz="1400" dirty="0" smtClean="0"/>
                        <a:t>2 to 3</a:t>
                      </a:r>
                      <a:endParaRPr lang="en-US" sz="1400" dirty="0"/>
                    </a:p>
                  </a:txBody>
                  <a:tcPr anchor="ctr"/>
                </a:tc>
              </a:tr>
              <a:tr h="227086">
                <a:tc>
                  <a:txBody>
                    <a:bodyPr/>
                    <a:lstStyle/>
                    <a:p>
                      <a:pPr algn="ctr"/>
                      <a:r>
                        <a:rPr lang="en-US" sz="1400" dirty="0" smtClean="0"/>
                        <a:t>6</a:t>
                      </a:r>
                      <a:endParaRPr lang="en-US" sz="1400" dirty="0"/>
                    </a:p>
                  </a:txBody>
                  <a:tcPr anchor="ctr"/>
                </a:tc>
                <a:tc>
                  <a:txBody>
                    <a:bodyPr/>
                    <a:lstStyle/>
                    <a:p>
                      <a:pPr algn="l"/>
                      <a:r>
                        <a:rPr lang="en-US" sz="1400" b="1" dirty="0" smtClean="0"/>
                        <a:t>Hydrophilic Coating</a:t>
                      </a:r>
                      <a:endParaRPr lang="en-US" sz="1400" b="1" dirty="0"/>
                    </a:p>
                  </a:txBody>
                  <a:tcPr anchor="ctr"/>
                </a:tc>
                <a:tc>
                  <a:txBody>
                    <a:bodyPr/>
                    <a:lstStyle/>
                    <a:p>
                      <a:pPr algn="ctr"/>
                      <a:r>
                        <a:rPr lang="en-US" sz="1400" dirty="0" smtClean="0"/>
                        <a:t>140 Liters</a:t>
                      </a:r>
                      <a:endParaRPr lang="en-US" sz="1400" dirty="0"/>
                    </a:p>
                  </a:txBody>
                  <a:tcPr anchor="ctr"/>
                </a:tc>
                <a:tc>
                  <a:txBody>
                    <a:bodyPr/>
                    <a:lstStyle/>
                    <a:p>
                      <a:pPr algn="ctr"/>
                      <a:r>
                        <a:rPr lang="en-US" sz="1400" dirty="0" smtClean="0"/>
                        <a:t>2</a:t>
                      </a:r>
                      <a:r>
                        <a:rPr lang="en-US" sz="1400" baseline="0" dirty="0" smtClean="0"/>
                        <a:t> to 3</a:t>
                      </a:r>
                      <a:endParaRPr lang="en-US" sz="1400" dirty="0"/>
                    </a:p>
                  </a:txBody>
                  <a:tcPr anchor="ctr"/>
                </a:tc>
              </a:tr>
              <a:tr h="227086">
                <a:tc>
                  <a:txBody>
                    <a:bodyPr/>
                    <a:lstStyle/>
                    <a:p>
                      <a:pPr algn="ctr"/>
                      <a:r>
                        <a:rPr lang="en-US" sz="1400" dirty="0" smtClean="0"/>
                        <a:t>7</a:t>
                      </a:r>
                      <a:endParaRPr lang="en-US" sz="1400" dirty="0"/>
                    </a:p>
                  </a:txBody>
                  <a:tcPr anchor="ctr"/>
                </a:tc>
                <a:tc>
                  <a:txBody>
                    <a:bodyPr/>
                    <a:lstStyle/>
                    <a:p>
                      <a:pPr algn="l"/>
                      <a:r>
                        <a:rPr lang="en-US" sz="1400" b="1" dirty="0" smtClean="0"/>
                        <a:t>Hydrophobic coating</a:t>
                      </a:r>
                      <a:endParaRPr lang="en-US" sz="1400" b="1" dirty="0"/>
                    </a:p>
                  </a:txBody>
                  <a:tcPr anchor="ctr"/>
                </a:tc>
                <a:tc>
                  <a:txBody>
                    <a:bodyPr/>
                    <a:lstStyle/>
                    <a:p>
                      <a:pPr algn="ctr"/>
                      <a:r>
                        <a:rPr lang="en-US" sz="1400" dirty="0" smtClean="0"/>
                        <a:t>70 Liters</a:t>
                      </a:r>
                      <a:endParaRPr lang="en-US" sz="1400" dirty="0"/>
                    </a:p>
                  </a:txBody>
                  <a:tcPr anchor="ctr"/>
                </a:tc>
                <a:tc>
                  <a:txBody>
                    <a:bodyPr/>
                    <a:lstStyle/>
                    <a:p>
                      <a:pPr algn="ctr"/>
                      <a:r>
                        <a:rPr lang="en-US" sz="1400" dirty="0" smtClean="0"/>
                        <a:t>2</a:t>
                      </a:r>
                      <a:endParaRPr lang="en-US" sz="1400" dirty="0"/>
                    </a:p>
                  </a:txBody>
                  <a:tcPr anchor="ctr"/>
                </a:tc>
              </a:tr>
              <a:tr h="227086">
                <a:tc>
                  <a:txBody>
                    <a:bodyPr/>
                    <a:lstStyle/>
                    <a:p>
                      <a:pPr algn="ctr"/>
                      <a:r>
                        <a:rPr lang="en-US" sz="1400" dirty="0" smtClean="0"/>
                        <a:t>8</a:t>
                      </a:r>
                      <a:endParaRPr lang="en-US" sz="1400" dirty="0"/>
                    </a:p>
                  </a:txBody>
                  <a:tcPr anchor="ctr"/>
                </a:tc>
                <a:tc>
                  <a:txBody>
                    <a:bodyPr/>
                    <a:lstStyle/>
                    <a:p>
                      <a:pPr algn="l"/>
                      <a:r>
                        <a:rPr lang="en-US" sz="1400" b="1" dirty="0" smtClean="0"/>
                        <a:t>Robotic Cleaning</a:t>
                      </a:r>
                      <a:endParaRPr lang="en-US" sz="1400" b="1" dirty="0"/>
                    </a:p>
                  </a:txBody>
                  <a:tcPr anchor="ctr"/>
                </a:tc>
                <a:tc>
                  <a:txBody>
                    <a:bodyPr/>
                    <a:lstStyle/>
                    <a:p>
                      <a:pPr algn="ctr"/>
                      <a:r>
                        <a:rPr lang="en-US" sz="1400" dirty="0" smtClean="0"/>
                        <a:t>55 Liters</a:t>
                      </a:r>
                      <a:endParaRPr lang="en-US" sz="1400" dirty="0"/>
                    </a:p>
                  </a:txBody>
                  <a:tcPr anchor="ctr"/>
                </a:tc>
                <a:tc>
                  <a:txBody>
                    <a:bodyPr/>
                    <a:lstStyle/>
                    <a:p>
                      <a:pPr algn="ctr"/>
                      <a:r>
                        <a:rPr lang="en-US" sz="1400" dirty="0" smtClean="0"/>
                        <a:t>10</a:t>
                      </a:r>
                      <a:r>
                        <a:rPr lang="en-US" sz="1400" baseline="0" dirty="0" smtClean="0"/>
                        <a:t> minutes</a:t>
                      </a:r>
                      <a:endParaRPr lang="en-US" sz="1400" dirty="0"/>
                    </a:p>
                  </a:txBody>
                  <a:tcPr anchor="ctr"/>
                </a:tc>
              </a:tr>
              <a:tr h="386046">
                <a:tc>
                  <a:txBody>
                    <a:bodyPr/>
                    <a:lstStyle/>
                    <a:p>
                      <a:pPr algn="ctr"/>
                      <a:r>
                        <a:rPr lang="en-US" sz="1400" dirty="0" smtClean="0"/>
                        <a:t>9</a:t>
                      </a:r>
                      <a:endParaRPr lang="en-US" sz="1400" dirty="0"/>
                    </a:p>
                  </a:txBody>
                  <a:tcPr anchor="ctr"/>
                </a:tc>
                <a:tc>
                  <a:txBody>
                    <a:bodyPr/>
                    <a:lstStyle/>
                    <a:p>
                      <a:pPr algn="l"/>
                      <a:r>
                        <a:rPr lang="en-US" sz="1400" b="1" dirty="0" err="1" smtClean="0"/>
                        <a:t>Electrodynamic</a:t>
                      </a:r>
                      <a:r>
                        <a:rPr lang="en-US" sz="1400" b="1" dirty="0" smtClean="0"/>
                        <a:t> Screen</a:t>
                      </a:r>
                      <a:endParaRPr lang="en-US" sz="1400" b="1" dirty="0"/>
                    </a:p>
                  </a:txBody>
                  <a:tcPr anchor="ctr"/>
                </a:tc>
                <a:tc>
                  <a:txBody>
                    <a:bodyPr/>
                    <a:lstStyle/>
                    <a:p>
                      <a:pPr algn="ctr"/>
                      <a:r>
                        <a:rPr lang="en-US" sz="1400" dirty="0" smtClean="0"/>
                        <a:t>Nil</a:t>
                      </a:r>
                      <a:endParaRPr lang="en-US" sz="1400" dirty="0"/>
                    </a:p>
                  </a:txBody>
                  <a:tcPr anchor="ctr"/>
                </a:tc>
                <a:tc>
                  <a:txBody>
                    <a:bodyPr/>
                    <a:lstStyle/>
                    <a:p>
                      <a:pPr algn="ctr"/>
                      <a:r>
                        <a:rPr lang="en-US" sz="1400" dirty="0" smtClean="0"/>
                        <a:t>10</a:t>
                      </a:r>
                      <a:r>
                        <a:rPr lang="en-US" sz="1400" baseline="0" dirty="0" smtClean="0"/>
                        <a:t> to 15 minutes</a:t>
                      </a:r>
                      <a:endParaRPr lang="en-US" sz="1400" dirty="0"/>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normAutofit/>
          </a:bodyPr>
          <a:lstStyle/>
          <a:p>
            <a:pPr algn="l"/>
            <a:r>
              <a:rPr lang="en-US" sz="2400" dirty="0" smtClean="0"/>
              <a:t>NANO CERAMIC 9H ….. Your Cleaning Partner on Field !</a:t>
            </a:r>
            <a:endParaRPr lang="en-US" sz="2800" dirty="0"/>
          </a:p>
        </p:txBody>
      </p:sp>
      <p:sp>
        <p:nvSpPr>
          <p:cNvPr id="3" name="Content Placeholder 2"/>
          <p:cNvSpPr>
            <a:spLocks noGrp="1"/>
          </p:cNvSpPr>
          <p:nvPr>
            <p:ph idx="1"/>
          </p:nvPr>
        </p:nvSpPr>
        <p:spPr/>
        <p:txBody>
          <a:bodyPr>
            <a:normAutofit fontScale="25000" lnSpcReduction="20000"/>
          </a:bodyPr>
          <a:lstStyle/>
          <a:p>
            <a:r>
              <a:rPr lang="en-US" sz="6800" dirty="0" smtClean="0"/>
              <a:t>NANO CERAMIC 9H focus specially on the  Solar Panel Cleaning  problems.</a:t>
            </a:r>
          </a:p>
          <a:p>
            <a:r>
              <a:rPr lang="en-US" sz="6800" dirty="0" smtClean="0"/>
              <a:t>We have earned expertise over years by visiting hundreds of Solar plants and analyzing  and solving problems on ground.</a:t>
            </a:r>
          </a:p>
          <a:p>
            <a:r>
              <a:rPr lang="en-US" sz="6800" dirty="0" smtClean="0"/>
              <a:t>We help you to restore your old solar plants if you have generation problems due to cleaning related issues.</a:t>
            </a:r>
          </a:p>
          <a:p>
            <a:r>
              <a:rPr lang="en-US" sz="6800" dirty="0" smtClean="0"/>
              <a:t>We give cleaning solutions to Small Household Rooftop plants, Medium size plants and Mega size plants as well. </a:t>
            </a:r>
          </a:p>
          <a:p>
            <a:r>
              <a:rPr lang="en-US" sz="6800" dirty="0" smtClean="0"/>
              <a:t>Effectively resolved issues related to the Metal Dust, Chemical Dust, rice mill dust, cement dust, rubber dust, Coal ash dust,  soiling, etc.</a:t>
            </a:r>
          </a:p>
          <a:p>
            <a:r>
              <a:rPr lang="en-US" sz="6800" dirty="0" smtClean="0"/>
              <a:t>Our solutions are practical, cost effective and long lasting.</a:t>
            </a:r>
          </a:p>
          <a:p>
            <a:r>
              <a:rPr lang="en-US" sz="6800" dirty="0" smtClean="0"/>
              <a:t>We have been operational since 2015 and have successful track record in every geographical area.</a:t>
            </a:r>
          </a:p>
          <a:p>
            <a:r>
              <a:rPr lang="en-US" sz="6800" dirty="0" smtClean="0"/>
              <a:t>Our core areas of expertise include Super Hydrophobic solutions, Water Fed Brush, Cleaning tools, Rooftop kits of cleaning (For old and New solar plants), Robotic solutions.</a:t>
            </a:r>
          </a:p>
          <a:p>
            <a:r>
              <a:rPr lang="en-US" sz="6800" dirty="0" smtClean="0"/>
              <a:t>Testing of our Hydrophobic solution has been done by the IIT Bombay, </a:t>
            </a:r>
            <a:r>
              <a:rPr lang="en-US" sz="6800" dirty="0" err="1" smtClean="0"/>
              <a:t>Lubi</a:t>
            </a:r>
            <a:r>
              <a:rPr lang="en-US" sz="6800" dirty="0" smtClean="0"/>
              <a:t> Electronics, PV </a:t>
            </a:r>
            <a:r>
              <a:rPr lang="en-US" sz="6800" dirty="0" err="1" smtClean="0"/>
              <a:t>Powertech</a:t>
            </a:r>
            <a:r>
              <a:rPr lang="en-US" sz="6800" dirty="0" smtClean="0"/>
              <a:t>.</a:t>
            </a:r>
          </a:p>
          <a:p>
            <a:r>
              <a:rPr lang="en-US" sz="6800" dirty="0" smtClean="0"/>
              <a:t>Range of Happy customers include Loyola College, Chennai, </a:t>
            </a:r>
            <a:r>
              <a:rPr lang="en-US" sz="6800" dirty="0" err="1" smtClean="0"/>
              <a:t>Amritha</a:t>
            </a:r>
            <a:r>
              <a:rPr lang="en-US" sz="6800" dirty="0" smtClean="0"/>
              <a:t> </a:t>
            </a:r>
            <a:r>
              <a:rPr lang="en-US" sz="6800" dirty="0" err="1" smtClean="0"/>
              <a:t>Vishwavidyapeetham</a:t>
            </a:r>
            <a:r>
              <a:rPr lang="en-US" sz="6800" dirty="0" smtClean="0"/>
              <a:t>, Kerala</a:t>
            </a:r>
          </a:p>
          <a:p>
            <a:endParaRPr lang="en-US" sz="3800" dirty="0" smtClean="0"/>
          </a:p>
          <a:p>
            <a:endParaRPr lang="en-US" sz="3800" dirty="0" smtClean="0"/>
          </a:p>
          <a:p>
            <a:endParaRPr lang="en-US" sz="2000" dirty="0" smtClean="0"/>
          </a:p>
          <a:p>
            <a:pPr>
              <a:buNone/>
            </a:pPr>
            <a:r>
              <a:rPr lang="en-US" sz="2000" dirty="0" smtClean="0"/>
              <a:t> </a:t>
            </a:r>
          </a:p>
          <a:p>
            <a:pPr>
              <a:buNone/>
            </a:pPr>
            <a:r>
              <a:rPr lang="en-US" sz="2000" dirty="0" smtClean="0"/>
              <a:t> </a:t>
            </a:r>
          </a:p>
          <a:p>
            <a:pPr>
              <a:buNone/>
            </a:pPr>
            <a:r>
              <a:rPr lang="en-US" sz="2000" dirty="0" smtClean="0"/>
              <a:t> </a:t>
            </a:r>
          </a:p>
          <a:p>
            <a:endParaRPr lang="en-US" sz="2000" dirty="0" smtClean="0"/>
          </a:p>
          <a:p>
            <a:endParaRPr lang="en-US" sz="2000" dirty="0" smtClean="0"/>
          </a:p>
          <a:p>
            <a:endParaRPr lang="en-US" sz="2000" dirty="0"/>
          </a:p>
        </p:txBody>
      </p:sp>
      <p:pic>
        <p:nvPicPr>
          <p:cNvPr id="2050"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rmAutofit/>
          </a:bodyPr>
          <a:lstStyle/>
          <a:p>
            <a:r>
              <a:rPr lang="en-US" sz="3200" dirty="0" smtClean="0"/>
              <a:t>Questions &amp; Answers</a:t>
            </a:r>
            <a:endParaRPr lang="en-US" sz="3200" dirty="0"/>
          </a:p>
        </p:txBody>
      </p:sp>
      <p:sp>
        <p:nvSpPr>
          <p:cNvPr id="3" name="Content Placeholder 2"/>
          <p:cNvSpPr>
            <a:spLocks noGrp="1"/>
          </p:cNvSpPr>
          <p:nvPr>
            <p:ph idx="1"/>
          </p:nvPr>
        </p:nvSpPr>
        <p:spPr>
          <a:xfrm>
            <a:off x="457200" y="1524000"/>
            <a:ext cx="8229600" cy="4830763"/>
          </a:xfrm>
        </p:spPr>
        <p:txBody>
          <a:bodyPr>
            <a:normAutofit fontScale="62500" lnSpcReduction="20000"/>
          </a:bodyPr>
          <a:lstStyle/>
          <a:p>
            <a:pPr algn="ctr">
              <a:buNone/>
            </a:pPr>
            <a:r>
              <a:rPr lang="en-US" sz="2600" dirty="0" smtClean="0"/>
              <a:t>  Visit our website : </a:t>
            </a:r>
            <a:r>
              <a:rPr lang="en-US" sz="2600" dirty="0" smtClean="0">
                <a:hlinkClick r:id="rId2"/>
              </a:rPr>
              <a:t>www.nanoceramic-9h.com</a:t>
            </a:r>
            <a:endParaRPr lang="en-US" sz="2600" dirty="0" smtClean="0"/>
          </a:p>
          <a:p>
            <a:pPr>
              <a:buNone/>
            </a:pPr>
            <a:endParaRPr lang="en-US" sz="2000" dirty="0" smtClean="0"/>
          </a:p>
          <a:p>
            <a:pPr>
              <a:buNone/>
            </a:pPr>
            <a:r>
              <a:rPr lang="en-US" sz="2600" dirty="0" smtClean="0"/>
              <a:t>For any queries related to cleaning problems, please contact us: </a:t>
            </a:r>
            <a:r>
              <a:rPr lang="en-US" sz="2600" dirty="0" smtClean="0">
                <a:hlinkClick r:id="rId3"/>
              </a:rPr>
              <a:t>Sales@nanoceramic-9h.com</a:t>
            </a:r>
            <a:endParaRPr lang="en-US" sz="2600" dirty="0" smtClean="0"/>
          </a:p>
          <a:p>
            <a:pPr>
              <a:buNone/>
            </a:pPr>
            <a:endParaRPr lang="en-US" sz="2600" dirty="0" smtClean="0"/>
          </a:p>
          <a:p>
            <a:pPr algn="ctr">
              <a:buNone/>
            </a:pPr>
            <a:endParaRPr lang="en-US" sz="2600" dirty="0" smtClean="0"/>
          </a:p>
          <a:p>
            <a:pPr>
              <a:buNone/>
            </a:pPr>
            <a:endParaRPr lang="en-US" sz="2000" dirty="0" smtClean="0"/>
          </a:p>
          <a:p>
            <a:endParaRPr lang="en-US" sz="12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r>
              <a:rPr lang="en-US" sz="1400" dirty="0" smtClean="0"/>
              <a:t> </a:t>
            </a:r>
          </a:p>
          <a:p>
            <a:pPr algn="ctr">
              <a:buNone/>
            </a:pPr>
            <a:r>
              <a:rPr lang="en-US" sz="2900" dirty="0" err="1" smtClean="0"/>
              <a:t>Nano</a:t>
            </a:r>
            <a:r>
              <a:rPr lang="en-US" sz="2900" dirty="0" smtClean="0"/>
              <a:t> Ceramic 9H - Mumbai</a:t>
            </a:r>
          </a:p>
          <a:p>
            <a:pPr algn="ctr">
              <a:buNone/>
            </a:pPr>
            <a:r>
              <a:rPr lang="en-US" sz="2900" dirty="0" err="1" smtClean="0"/>
              <a:t>Nano</a:t>
            </a:r>
            <a:r>
              <a:rPr lang="en-US" sz="2900" dirty="0" smtClean="0"/>
              <a:t> Ceramic 9H – Chennai</a:t>
            </a:r>
          </a:p>
          <a:p>
            <a:pPr algn="ctr">
              <a:buNone/>
            </a:pPr>
            <a:r>
              <a:rPr lang="en-US" sz="2900" dirty="0" err="1" smtClean="0"/>
              <a:t>Nano</a:t>
            </a:r>
            <a:r>
              <a:rPr lang="en-US" sz="2900" dirty="0" smtClean="0"/>
              <a:t> Ceramic 9H - Delhi</a:t>
            </a:r>
          </a:p>
          <a:p>
            <a:pPr algn="ctr">
              <a:buNone/>
            </a:pPr>
            <a:r>
              <a:rPr lang="en-US" sz="2900" dirty="0" err="1" smtClean="0"/>
              <a:t>Nano</a:t>
            </a:r>
            <a:r>
              <a:rPr lang="en-US" sz="2900" dirty="0" smtClean="0"/>
              <a:t> Ceramic 9H - Bangalore</a:t>
            </a:r>
          </a:p>
          <a:p>
            <a:pPr>
              <a:buNone/>
            </a:pPr>
            <a:endParaRPr lang="en-US" sz="1400" dirty="0" smtClean="0"/>
          </a:p>
          <a:p>
            <a:pPr>
              <a:buNone/>
            </a:pPr>
            <a:endParaRPr lang="en-US" sz="1800" dirty="0" smtClean="0"/>
          </a:p>
          <a:p>
            <a:pPr algn="ctr">
              <a:buNone/>
            </a:pPr>
            <a:r>
              <a:rPr lang="en-US" sz="2600" b="1" i="1" dirty="0" smtClean="0"/>
              <a:t>Proud to be Associated with Service Enablers :</a:t>
            </a:r>
          </a:p>
          <a:p>
            <a:pPr algn="ctr">
              <a:buNone/>
            </a:pPr>
            <a:r>
              <a:rPr lang="en-US" sz="2900" dirty="0" err="1" smtClean="0"/>
              <a:t>Infirencon</a:t>
            </a:r>
            <a:r>
              <a:rPr lang="en-US" sz="2900" dirty="0" smtClean="0"/>
              <a:t> Energy Pvt. Ltd., </a:t>
            </a:r>
            <a:r>
              <a:rPr lang="en-US" sz="2900" dirty="0" err="1" smtClean="0"/>
              <a:t>Nashik</a:t>
            </a:r>
            <a:endParaRPr lang="en-US" sz="2900" dirty="0" smtClean="0"/>
          </a:p>
          <a:p>
            <a:pPr algn="ctr">
              <a:buNone/>
            </a:pPr>
            <a:r>
              <a:rPr lang="en-US" sz="2900" dirty="0" err="1" smtClean="0"/>
              <a:t>Amrohi</a:t>
            </a:r>
            <a:r>
              <a:rPr lang="en-US" sz="2900" dirty="0" smtClean="0"/>
              <a:t> Technologies Pvt. Ltd., </a:t>
            </a:r>
            <a:r>
              <a:rPr lang="en-US" sz="2900" dirty="0" err="1" smtClean="0"/>
              <a:t>Sangli</a:t>
            </a:r>
            <a:endParaRPr lang="en-US" sz="2900" dirty="0" smtClean="0"/>
          </a:p>
          <a:p>
            <a:pPr algn="ctr">
              <a:buNone/>
            </a:pPr>
            <a:r>
              <a:rPr lang="en-US" sz="2900" dirty="0" smtClean="0"/>
              <a:t>Four Point Energy Ventures., Delhi NCR Region</a:t>
            </a:r>
          </a:p>
          <a:p>
            <a:pPr>
              <a:buNone/>
            </a:pPr>
            <a:endParaRPr lang="en-US" sz="2000" dirty="0" smtClean="0"/>
          </a:p>
          <a:p>
            <a:endParaRPr lang="en-US" sz="2000" dirty="0"/>
          </a:p>
        </p:txBody>
      </p:sp>
      <p:pic>
        <p:nvPicPr>
          <p:cNvPr id="4" name="Picture 2" descr="D:\NANOCERAMIC-9H\LOGO\new\nano-logo.png"/>
          <p:cNvPicPr>
            <a:picLocks noChangeAspect="1" noChangeArrowheads="1"/>
          </p:cNvPicPr>
          <p:nvPr/>
        </p:nvPicPr>
        <p:blipFill>
          <a:blip r:embed="rId4" cstate="print"/>
          <a:srcRect/>
          <a:stretch>
            <a:fillRect/>
          </a:stretch>
        </p:blipFill>
        <p:spPr bwMode="auto">
          <a:xfrm>
            <a:off x="457200" y="304800"/>
            <a:ext cx="1676400" cy="1073551"/>
          </a:xfrm>
          <a:prstGeom prst="rect">
            <a:avLst/>
          </a:prstGeom>
          <a:noFill/>
        </p:spPr>
      </p:pic>
      <p:graphicFrame>
        <p:nvGraphicFramePr>
          <p:cNvPr id="8" name="Table 7"/>
          <p:cNvGraphicFramePr>
            <a:graphicFrameLocks noGrp="1"/>
          </p:cNvGraphicFramePr>
          <p:nvPr/>
        </p:nvGraphicFramePr>
        <p:xfrm>
          <a:off x="609600" y="2438400"/>
          <a:ext cx="7772399" cy="1143000"/>
        </p:xfrm>
        <a:graphic>
          <a:graphicData uri="http://schemas.openxmlformats.org/drawingml/2006/table">
            <a:tbl>
              <a:tblPr firstRow="1" bandRow="1">
                <a:tableStyleId>{5C22544A-7EE6-4342-B048-85BDC9FD1C3A}</a:tableStyleId>
              </a:tblPr>
              <a:tblGrid>
                <a:gridCol w="2276404"/>
                <a:gridCol w="1766570"/>
                <a:gridCol w="3729425"/>
              </a:tblGrid>
              <a:tr h="387896">
                <a:tc>
                  <a:txBody>
                    <a:bodyPr/>
                    <a:lstStyle/>
                    <a:p>
                      <a:pPr algn="ctr" fontAlgn="b"/>
                      <a:r>
                        <a:rPr lang="en-US" sz="1800" b="0" i="0" u="none" strike="noStrike" dirty="0">
                          <a:solidFill>
                            <a:srgbClr val="000000"/>
                          </a:solidFill>
                          <a:latin typeface="Calibri"/>
                        </a:rPr>
                        <a:t>Deepak </a:t>
                      </a:r>
                      <a:r>
                        <a:rPr lang="en-US" sz="1800" b="0" i="0" u="none" strike="noStrike" dirty="0" err="1" smtClean="0">
                          <a:solidFill>
                            <a:srgbClr val="000000"/>
                          </a:solidFill>
                          <a:latin typeface="Calibri"/>
                        </a:rPr>
                        <a:t>Poche</a:t>
                      </a:r>
                      <a:endParaRPr lang="en-US" sz="1800" b="0" i="0" u="none" strike="noStrike" dirty="0">
                        <a:solidFill>
                          <a:srgbClr val="000000"/>
                        </a:solidFill>
                        <a:latin typeface="Calibri"/>
                      </a:endParaRPr>
                    </a:p>
                  </a:txBody>
                  <a:tcPr marL="9525" marR="9525" marT="9525" marB="0" anchor="ctr">
                    <a:solidFill>
                      <a:schemeClr val="bg1">
                        <a:lumMod val="85000"/>
                        <a:alpha val="28000"/>
                      </a:schemeClr>
                    </a:solidFill>
                  </a:tcPr>
                </a:tc>
                <a:tc>
                  <a:txBody>
                    <a:bodyPr/>
                    <a:lstStyle/>
                    <a:p>
                      <a:pPr algn="ctr" fontAlgn="b"/>
                      <a:r>
                        <a:rPr lang="en-US" sz="1800" b="0" i="0" u="none" strike="noStrike" dirty="0">
                          <a:solidFill>
                            <a:srgbClr val="000000"/>
                          </a:solidFill>
                          <a:latin typeface="Calibri"/>
                        </a:rPr>
                        <a:t>9324012933</a:t>
                      </a:r>
                    </a:p>
                  </a:txBody>
                  <a:tcPr marL="9525" marR="9525" marT="9525" marB="0" anchor="ctr">
                    <a:solidFill>
                      <a:schemeClr val="bg1">
                        <a:lumMod val="85000"/>
                        <a:alpha val="28000"/>
                      </a:schemeClr>
                    </a:solidFill>
                  </a:tcPr>
                </a:tc>
                <a:tc>
                  <a:txBody>
                    <a:bodyPr/>
                    <a:lstStyle/>
                    <a:p>
                      <a:pPr algn="ctr" fontAlgn="b"/>
                      <a:r>
                        <a:rPr lang="en-US" sz="1800" b="0" i="0" u="sng" strike="noStrike" dirty="0">
                          <a:solidFill>
                            <a:srgbClr val="0000FF"/>
                          </a:solidFill>
                          <a:latin typeface="Calibri"/>
                          <a:hlinkClick r:id="rId5"/>
                        </a:rPr>
                        <a:t>deepak.poche@nanoceramic-9h.com</a:t>
                      </a:r>
                      <a:endParaRPr lang="en-US" sz="1800" b="0" i="0" u="sng" strike="noStrike" dirty="0">
                        <a:solidFill>
                          <a:srgbClr val="0000FF"/>
                        </a:solidFill>
                        <a:latin typeface="Calibri"/>
                      </a:endParaRPr>
                    </a:p>
                  </a:txBody>
                  <a:tcPr marL="9525" marR="9525" marT="9525" marB="0" anchor="ctr">
                    <a:solidFill>
                      <a:schemeClr val="bg1">
                        <a:lumMod val="85000"/>
                        <a:alpha val="28000"/>
                      </a:schemeClr>
                    </a:solidFill>
                  </a:tcPr>
                </a:tc>
              </a:tr>
              <a:tr h="377552">
                <a:tc>
                  <a:txBody>
                    <a:bodyPr/>
                    <a:lstStyle/>
                    <a:p>
                      <a:pPr algn="ctr" fontAlgn="b"/>
                      <a:r>
                        <a:rPr lang="en-US" sz="1800" b="0" i="0" u="none" strike="noStrike" dirty="0" err="1">
                          <a:solidFill>
                            <a:srgbClr val="000000"/>
                          </a:solidFill>
                          <a:latin typeface="Calibri"/>
                        </a:rPr>
                        <a:t>Amit</a:t>
                      </a:r>
                      <a:r>
                        <a:rPr lang="en-US" sz="1800" b="0" i="0" u="none" strike="noStrike" dirty="0">
                          <a:solidFill>
                            <a:srgbClr val="000000"/>
                          </a:solidFill>
                          <a:latin typeface="Calibri"/>
                        </a:rPr>
                        <a:t> </a:t>
                      </a:r>
                      <a:r>
                        <a:rPr lang="en-US" sz="1800" b="0" i="0" u="none" strike="noStrike" dirty="0" smtClean="0">
                          <a:solidFill>
                            <a:srgbClr val="000000"/>
                          </a:solidFill>
                          <a:latin typeface="Calibri"/>
                        </a:rPr>
                        <a:t>Joshi</a:t>
                      </a:r>
                      <a:endParaRPr lang="en-US" sz="1800" b="0" i="0" u="none" strike="noStrike" dirty="0">
                        <a:solidFill>
                          <a:srgbClr val="000000"/>
                        </a:solidFill>
                        <a:latin typeface="Calibri"/>
                      </a:endParaRPr>
                    </a:p>
                  </a:txBody>
                  <a:tcPr marL="9525" marR="9525" marT="9525" marB="0" anchor="ctr">
                    <a:solidFill>
                      <a:schemeClr val="bg1">
                        <a:lumMod val="85000"/>
                        <a:alpha val="28000"/>
                      </a:schemeClr>
                    </a:solidFill>
                  </a:tcPr>
                </a:tc>
                <a:tc>
                  <a:txBody>
                    <a:bodyPr/>
                    <a:lstStyle/>
                    <a:p>
                      <a:pPr algn="ctr" fontAlgn="b"/>
                      <a:r>
                        <a:rPr lang="en-US" sz="1800" b="0" i="0" u="none" strike="noStrike" dirty="0">
                          <a:solidFill>
                            <a:srgbClr val="000000"/>
                          </a:solidFill>
                          <a:latin typeface="Calibri"/>
                        </a:rPr>
                        <a:t>9892373372</a:t>
                      </a:r>
                    </a:p>
                  </a:txBody>
                  <a:tcPr marL="9525" marR="9525" marT="9525" marB="0" anchor="ctr">
                    <a:solidFill>
                      <a:schemeClr val="bg1">
                        <a:lumMod val="85000"/>
                        <a:alpha val="28000"/>
                      </a:schemeClr>
                    </a:solidFill>
                  </a:tcPr>
                </a:tc>
                <a:tc>
                  <a:txBody>
                    <a:bodyPr/>
                    <a:lstStyle/>
                    <a:p>
                      <a:pPr algn="ctr" fontAlgn="b"/>
                      <a:r>
                        <a:rPr lang="en-US" sz="1800" b="0" i="0" u="sng" strike="noStrike" dirty="0">
                          <a:solidFill>
                            <a:srgbClr val="0000FF"/>
                          </a:solidFill>
                          <a:latin typeface="Calibri"/>
                          <a:hlinkClick r:id="rId6"/>
                        </a:rPr>
                        <a:t>amit.joshi@nanoceramic-9h.com</a:t>
                      </a:r>
                      <a:endParaRPr lang="en-US" sz="1800" b="0" i="0" u="sng" strike="noStrike" dirty="0">
                        <a:solidFill>
                          <a:srgbClr val="0000FF"/>
                        </a:solidFill>
                        <a:latin typeface="Calibri"/>
                      </a:endParaRPr>
                    </a:p>
                  </a:txBody>
                  <a:tcPr marL="9525" marR="9525" marT="9525" marB="0" anchor="ctr">
                    <a:solidFill>
                      <a:schemeClr val="bg1">
                        <a:lumMod val="85000"/>
                        <a:alpha val="28000"/>
                      </a:schemeClr>
                    </a:solidFill>
                  </a:tcPr>
                </a:tc>
              </a:tr>
              <a:tr h="377552">
                <a:tc>
                  <a:txBody>
                    <a:bodyPr/>
                    <a:lstStyle/>
                    <a:p>
                      <a:pPr algn="ctr" fontAlgn="b"/>
                      <a:r>
                        <a:rPr lang="en-US" sz="1800" b="0" i="0" u="none" strike="noStrike" dirty="0">
                          <a:solidFill>
                            <a:srgbClr val="000000"/>
                          </a:solidFill>
                          <a:latin typeface="Calibri"/>
                        </a:rPr>
                        <a:t>Ravi K.S. </a:t>
                      </a:r>
                    </a:p>
                  </a:txBody>
                  <a:tcPr marL="9525" marR="9525" marT="9525" marB="0" anchor="ctr">
                    <a:solidFill>
                      <a:schemeClr val="bg1">
                        <a:lumMod val="85000"/>
                        <a:alpha val="28000"/>
                      </a:schemeClr>
                    </a:solidFill>
                  </a:tcPr>
                </a:tc>
                <a:tc>
                  <a:txBody>
                    <a:bodyPr/>
                    <a:lstStyle/>
                    <a:p>
                      <a:pPr algn="ctr" fontAlgn="b"/>
                      <a:r>
                        <a:rPr lang="en-US" sz="1800" b="0" i="0" u="none" strike="noStrike" dirty="0">
                          <a:solidFill>
                            <a:srgbClr val="000000"/>
                          </a:solidFill>
                          <a:latin typeface="Calibri"/>
                        </a:rPr>
                        <a:t>9677271996</a:t>
                      </a:r>
                    </a:p>
                  </a:txBody>
                  <a:tcPr marL="9525" marR="9525" marT="9525" marB="0" anchor="ctr">
                    <a:solidFill>
                      <a:schemeClr val="bg1">
                        <a:lumMod val="85000"/>
                        <a:alpha val="28000"/>
                      </a:schemeClr>
                    </a:solidFill>
                  </a:tcPr>
                </a:tc>
                <a:tc>
                  <a:txBody>
                    <a:bodyPr/>
                    <a:lstStyle/>
                    <a:p>
                      <a:pPr algn="ctr" fontAlgn="b"/>
                      <a:r>
                        <a:rPr lang="en-US" sz="1800" b="0" i="0" u="sng" strike="noStrike" dirty="0">
                          <a:solidFill>
                            <a:srgbClr val="0000FF"/>
                          </a:solidFill>
                          <a:latin typeface="Calibri"/>
                          <a:hlinkClick r:id="rId7"/>
                        </a:rPr>
                        <a:t>raviks@nanoceramic-9h.com</a:t>
                      </a:r>
                      <a:endParaRPr lang="en-US" sz="1800" b="0" i="0" u="sng" strike="noStrike" dirty="0">
                        <a:solidFill>
                          <a:srgbClr val="0000FF"/>
                        </a:solidFill>
                        <a:latin typeface="Calibri"/>
                      </a:endParaRPr>
                    </a:p>
                  </a:txBody>
                  <a:tcPr marL="9525" marR="9525" marT="9525" marB="0" anchor="ctr">
                    <a:solidFill>
                      <a:schemeClr val="bg1">
                        <a:lumMod val="85000"/>
                        <a:alpha val="28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a:t>
            </a:r>
            <a:endParaRPr lang="en-US" sz="28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6" name="Content Placeholder 5" descr="thank-you-from-christian-vision-alliance.jpg"/>
          <p:cNvPicPr>
            <a:picLocks noGrp="1" noChangeAspect="1"/>
          </p:cNvPicPr>
          <p:nvPr>
            <p:ph idx="1"/>
          </p:nvPr>
        </p:nvPicPr>
        <p:blipFill>
          <a:blip r:embed="rId3"/>
          <a:stretch>
            <a:fillRect/>
          </a:stretch>
        </p:blipFill>
        <p:spPr>
          <a:xfrm>
            <a:off x="2515574" y="2209800"/>
            <a:ext cx="4494826" cy="253272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rmAutofit/>
          </a:bodyPr>
          <a:lstStyle/>
          <a:p>
            <a:r>
              <a:rPr lang="en-US" sz="2800" dirty="0" smtClean="0"/>
              <a:t>Cleaning Techniques using Warranty friendly Approach…. Way forward</a:t>
            </a:r>
            <a:endParaRPr lang="en-US" sz="2800" dirty="0"/>
          </a:p>
        </p:txBody>
      </p:sp>
      <p:sp>
        <p:nvSpPr>
          <p:cNvPr id="3" name="Content Placeholder 2"/>
          <p:cNvSpPr>
            <a:spLocks noGrp="1"/>
          </p:cNvSpPr>
          <p:nvPr>
            <p:ph idx="1"/>
          </p:nvPr>
        </p:nvSpPr>
        <p:spPr>
          <a:xfrm>
            <a:off x="457200" y="1828800"/>
            <a:ext cx="8229600" cy="4525963"/>
          </a:xfrm>
        </p:spPr>
        <p:txBody>
          <a:bodyPr>
            <a:normAutofit/>
          </a:bodyPr>
          <a:lstStyle/>
          <a:p>
            <a:r>
              <a:rPr lang="en-US" sz="2000" dirty="0" smtClean="0"/>
              <a:t>Anti Soiling coatings like Super Hydrophobic coatings can make cleaning task easy and efficient. The coating does not react with or change any part of the panel.</a:t>
            </a:r>
          </a:p>
          <a:p>
            <a:r>
              <a:rPr lang="en-US" sz="2000" dirty="0" smtClean="0"/>
              <a:t>Robotic cleaning  is a good option if you don’t have to make any change to the mounting structures. </a:t>
            </a:r>
          </a:p>
          <a:p>
            <a:r>
              <a:rPr lang="en-US" sz="2000" dirty="0" err="1" smtClean="0"/>
              <a:t>Electrodynamic</a:t>
            </a:r>
            <a:r>
              <a:rPr lang="en-US" sz="2000" dirty="0" smtClean="0"/>
              <a:t>  Screen is not adopted widely as of now. It is in development phase and cost may be high.</a:t>
            </a:r>
          </a:p>
          <a:p>
            <a:r>
              <a:rPr lang="en-US" sz="2000" dirty="0" smtClean="0"/>
              <a:t>Sprinkler system can be a good option if coupled with Anti Soiling coatings. This will cause water draining off the panels quickly.</a:t>
            </a:r>
          </a:p>
          <a:p>
            <a:r>
              <a:rPr lang="en-US" sz="2000" dirty="0" smtClean="0"/>
              <a:t>We shall briefly review various types of challenges faced by Solar Professionals while cleaning the Solar Plants in Tropical Climate.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1143000"/>
          </a:xfrm>
        </p:spPr>
        <p:txBody>
          <a:bodyPr>
            <a:normAutofit/>
          </a:bodyPr>
          <a:lstStyle/>
          <a:p>
            <a:pPr algn="l"/>
            <a:r>
              <a:rPr lang="en-US" sz="2800" dirty="0" smtClean="0"/>
              <a:t>Industrial Dust</a:t>
            </a:r>
            <a:endParaRPr lang="en-US" sz="2800" dirty="0"/>
          </a:p>
        </p:txBody>
      </p:sp>
      <p:sp>
        <p:nvSpPr>
          <p:cNvPr id="3" name="Content Placeholder 2"/>
          <p:cNvSpPr>
            <a:spLocks noGrp="1"/>
          </p:cNvSpPr>
          <p:nvPr>
            <p:ph sz="half" idx="1"/>
          </p:nvPr>
        </p:nvSpPr>
        <p:spPr>
          <a:xfrm>
            <a:off x="457200" y="1524000"/>
            <a:ext cx="8229600" cy="4602163"/>
          </a:xfrm>
        </p:spPr>
        <p:txBody>
          <a:bodyPr>
            <a:normAutofit fontScale="85000" lnSpcReduction="20000"/>
          </a:bodyPr>
          <a:lstStyle/>
          <a:p>
            <a:pPr>
              <a:buNone/>
            </a:pPr>
            <a:r>
              <a:rPr lang="en-US" sz="2400" dirty="0" smtClean="0"/>
              <a:t>All kinds of dust can get accumulated on the solar panels. It depends of the Geographical location. The accumulation of any dust causes obstruction for the Sunrays falling on the cells. However the light gets absorbed by the dust particles causing temperature of the solar panel to go up. Broadly, the following type of dusts are commonly faced:</a:t>
            </a:r>
          </a:p>
          <a:p>
            <a:r>
              <a:rPr lang="en-US" sz="2400" dirty="0" smtClean="0"/>
              <a:t>Metal Dust</a:t>
            </a:r>
          </a:p>
          <a:p>
            <a:r>
              <a:rPr lang="en-US" sz="2400" dirty="0" smtClean="0"/>
              <a:t>Chemical Dust</a:t>
            </a:r>
          </a:p>
          <a:p>
            <a:r>
              <a:rPr lang="en-US" sz="2400" dirty="0" smtClean="0"/>
              <a:t>Salt Layer</a:t>
            </a:r>
          </a:p>
          <a:p>
            <a:r>
              <a:rPr lang="en-US" sz="2400" dirty="0" smtClean="0"/>
              <a:t>Rubber dust</a:t>
            </a:r>
          </a:p>
          <a:p>
            <a:r>
              <a:rPr lang="en-US" sz="2400" dirty="0" smtClean="0"/>
              <a:t>Carbon dust</a:t>
            </a:r>
          </a:p>
          <a:p>
            <a:r>
              <a:rPr lang="en-US" sz="2400" dirty="0" smtClean="0"/>
              <a:t>Cement dust</a:t>
            </a:r>
          </a:p>
          <a:p>
            <a:r>
              <a:rPr lang="en-US" sz="2400" dirty="0" smtClean="0"/>
              <a:t>Rice Mill Dust</a:t>
            </a:r>
          </a:p>
          <a:p>
            <a:r>
              <a:rPr lang="en-US" sz="2400" dirty="0" smtClean="0"/>
              <a:t>Dust from Surrounding Industries</a:t>
            </a:r>
          </a:p>
          <a:p>
            <a:r>
              <a:rPr lang="en-US" sz="2400" dirty="0" smtClean="0"/>
              <a:t>Cotton Dust</a:t>
            </a:r>
          </a:p>
          <a:p>
            <a:r>
              <a:rPr lang="en-US" sz="2400" dirty="0" smtClean="0"/>
              <a:t>Coal Ash Dust</a:t>
            </a:r>
          </a:p>
          <a:p>
            <a:endParaRPr lang="en-US" sz="2400" dirty="0" smtClean="0"/>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400800" cy="1143000"/>
          </a:xfrm>
        </p:spPr>
        <p:txBody>
          <a:bodyPr>
            <a:normAutofit/>
          </a:bodyPr>
          <a:lstStyle/>
          <a:p>
            <a:pPr algn="l"/>
            <a:r>
              <a:rPr lang="en-US" sz="2800" dirty="0" smtClean="0"/>
              <a:t>Various type of dust that get accumulated on Solar Panels – Metal Dust</a:t>
            </a:r>
            <a:endParaRPr lang="en-US" sz="2800" dirty="0"/>
          </a:p>
        </p:txBody>
      </p:sp>
      <p:sp>
        <p:nvSpPr>
          <p:cNvPr id="7" name="Text Placeholder 6"/>
          <p:cNvSpPr>
            <a:spLocks noGrp="1"/>
          </p:cNvSpPr>
          <p:nvPr>
            <p:ph type="body" idx="1"/>
          </p:nvPr>
        </p:nvSpPr>
        <p:spPr>
          <a:xfrm>
            <a:off x="762000" y="5029200"/>
            <a:ext cx="3962400" cy="1066800"/>
          </a:xfrm>
        </p:spPr>
        <p:txBody>
          <a:bodyPr anchor="ctr">
            <a:normAutofit fontScale="92500" lnSpcReduction="10000"/>
          </a:bodyPr>
          <a:lstStyle/>
          <a:p>
            <a:r>
              <a:rPr lang="en-US" sz="1800" b="0" dirty="0" smtClean="0"/>
              <a:t>Metal Dust is an issue for solar plants in the vicinity of Metal foundry. The above plant suffered from the Copper Dust. Location is Chennai. </a:t>
            </a:r>
            <a:endParaRPr lang="en-US" sz="1800" b="0" dirty="0"/>
          </a:p>
        </p:txBody>
      </p:sp>
      <p:sp>
        <p:nvSpPr>
          <p:cNvPr id="3" name="Content Placeholder 2"/>
          <p:cNvSpPr>
            <a:spLocks noGrp="1"/>
          </p:cNvSpPr>
          <p:nvPr>
            <p:ph sz="half" idx="2"/>
          </p:nvPr>
        </p:nvSpPr>
        <p:spPr>
          <a:xfrm>
            <a:off x="533400" y="3810000"/>
            <a:ext cx="4040188" cy="1096963"/>
          </a:xfrm>
        </p:spPr>
        <p:txBody>
          <a:bodyPr>
            <a:normAutofit/>
          </a:bodyPr>
          <a:lstStyle/>
          <a:p>
            <a:r>
              <a:rPr lang="en-US" sz="1600" dirty="0" smtClean="0"/>
              <a:t>Metal Dust problem is faced when the plant is located near a Metal foundry. The  </a:t>
            </a:r>
          </a:p>
          <a:p>
            <a:pPr lvl="3"/>
            <a:endParaRPr lang="en-US" sz="1600" dirty="0" smtClean="0"/>
          </a:p>
          <a:p>
            <a:endParaRPr lang="en-US" sz="2400" dirty="0"/>
          </a:p>
        </p:txBody>
      </p:sp>
      <p:sp>
        <p:nvSpPr>
          <p:cNvPr id="8" name="Text Placeholder 7"/>
          <p:cNvSpPr>
            <a:spLocks noGrp="1"/>
          </p:cNvSpPr>
          <p:nvPr>
            <p:ph type="body" sz="quarter" idx="3"/>
          </p:nvPr>
        </p:nvSpPr>
        <p:spPr>
          <a:xfrm>
            <a:off x="4876800" y="5029200"/>
            <a:ext cx="3810000" cy="1295400"/>
          </a:xfrm>
        </p:spPr>
        <p:txBody>
          <a:bodyPr anchor="ctr">
            <a:normAutofit fontScale="77500" lnSpcReduction="20000"/>
          </a:bodyPr>
          <a:lstStyle/>
          <a:p>
            <a:endParaRPr lang="en-US" sz="1800" b="0" dirty="0" smtClean="0"/>
          </a:p>
          <a:p>
            <a:pPr>
              <a:lnSpc>
                <a:spcPct val="110000"/>
              </a:lnSpc>
            </a:pPr>
            <a:r>
              <a:rPr lang="en-US" sz="2200" b="0" dirty="0" smtClean="0"/>
              <a:t>The Copper Layer bonding is so thick that the transmittance of the panel reduced to  negligible. This problem can be solved with planned cleaning strategy.</a:t>
            </a:r>
          </a:p>
          <a:p>
            <a:endParaRPr lang="en-US" sz="1800" b="0" dirty="0" smtClean="0"/>
          </a:p>
          <a:p>
            <a:endParaRPr lang="en-US" dirty="0"/>
          </a:p>
        </p:txBody>
      </p:sp>
      <p:pic>
        <p:nvPicPr>
          <p:cNvPr id="11" name="Content Placeholder 10" descr="Foundry panel cleaning 1.jpg"/>
          <p:cNvPicPr>
            <a:picLocks noGrp="1" noChangeAspect="1"/>
          </p:cNvPicPr>
          <p:nvPr>
            <p:ph sz="quarter" idx="4"/>
          </p:nvPr>
        </p:nvPicPr>
        <p:blipFill>
          <a:blip r:embed="rId2" cstate="print"/>
          <a:stretch>
            <a:fillRect/>
          </a:stretch>
        </p:blipFill>
        <p:spPr>
          <a:xfrm>
            <a:off x="685800" y="1447800"/>
            <a:ext cx="3889374" cy="3252730"/>
          </a:xfrm>
          <a:prstGeom prst="rect">
            <a:avLst/>
          </a:prstGeom>
          <a:ln>
            <a:noFill/>
          </a:ln>
          <a:effectLst>
            <a:softEdge rad="112500"/>
          </a:effectLst>
        </p:spPr>
      </p:pic>
      <p:pic>
        <p:nvPicPr>
          <p:cNvPr id="4" name="Picture 2" descr="D:\NANOCERAMIC-9H\LOGO\new\nano-logo.png"/>
          <p:cNvPicPr>
            <a:picLocks noChangeAspect="1" noChangeArrowheads="1"/>
          </p:cNvPicPr>
          <p:nvPr/>
        </p:nvPicPr>
        <p:blipFill>
          <a:blip r:embed="rId3" cstate="print"/>
          <a:srcRect/>
          <a:stretch>
            <a:fillRect/>
          </a:stretch>
        </p:blipFill>
        <p:spPr bwMode="auto">
          <a:xfrm>
            <a:off x="457200" y="304800"/>
            <a:ext cx="1676400" cy="1073551"/>
          </a:xfrm>
          <a:prstGeom prst="rect">
            <a:avLst/>
          </a:prstGeom>
          <a:noFill/>
        </p:spPr>
      </p:pic>
      <p:pic>
        <p:nvPicPr>
          <p:cNvPr id="2050" name="Picture 2" descr="D:\Shrija International\Case studies\Case study snaps\Chennai Foundry Site after 20 Days.jpg"/>
          <p:cNvPicPr>
            <a:picLocks noChangeAspect="1" noChangeArrowheads="1"/>
          </p:cNvPicPr>
          <p:nvPr/>
        </p:nvPicPr>
        <p:blipFill>
          <a:blip r:embed="rId4" cstate="print"/>
          <a:srcRect/>
          <a:stretch>
            <a:fillRect/>
          </a:stretch>
        </p:blipFill>
        <p:spPr bwMode="auto">
          <a:xfrm>
            <a:off x="4724400" y="1447800"/>
            <a:ext cx="4001576" cy="3219450"/>
          </a:xfrm>
          <a:prstGeom prst="rect">
            <a:avLst/>
          </a:prstGeom>
          <a:ln>
            <a:noFill/>
          </a:ln>
          <a:effectLst>
            <a:softEdge rad="112500"/>
          </a:effectLst>
        </p:spPr>
      </p:pic>
      <p:sp>
        <p:nvSpPr>
          <p:cNvPr id="12" name="Rectangle 11"/>
          <p:cNvSpPr/>
          <p:nvPr/>
        </p:nvSpPr>
        <p:spPr>
          <a:xfrm>
            <a:off x="3124200" y="30480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
        <p:nvSpPr>
          <p:cNvPr id="13" name="Rectangle 12"/>
          <p:cNvSpPr/>
          <p:nvPr/>
        </p:nvSpPr>
        <p:spPr>
          <a:xfrm>
            <a:off x="7162800" y="30480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400800" cy="1143000"/>
          </a:xfrm>
        </p:spPr>
        <p:txBody>
          <a:bodyPr>
            <a:normAutofit/>
          </a:bodyPr>
          <a:lstStyle/>
          <a:p>
            <a:pPr algn="l"/>
            <a:r>
              <a:rPr lang="en-US" sz="2800" dirty="0" smtClean="0"/>
              <a:t>Various type of dust that get accumulated on Solar Panels – Metal Dust</a:t>
            </a:r>
            <a:endParaRPr lang="en-US" sz="2800" dirty="0"/>
          </a:p>
        </p:txBody>
      </p:sp>
      <p:sp>
        <p:nvSpPr>
          <p:cNvPr id="3" name="Content Placeholder 2"/>
          <p:cNvSpPr>
            <a:spLocks noGrp="1"/>
          </p:cNvSpPr>
          <p:nvPr>
            <p:ph sz="half" idx="1"/>
          </p:nvPr>
        </p:nvSpPr>
        <p:spPr>
          <a:xfrm>
            <a:off x="457200" y="4389437"/>
            <a:ext cx="8153400" cy="2011363"/>
          </a:xfrm>
        </p:spPr>
        <p:txBody>
          <a:bodyPr>
            <a:normAutofit/>
          </a:bodyPr>
          <a:lstStyle/>
          <a:p>
            <a:r>
              <a:rPr lang="en-US" sz="2400" dirty="0" smtClean="0"/>
              <a:t>The plant is located in the vicinity of Aluminum factory.</a:t>
            </a:r>
          </a:p>
          <a:p>
            <a:r>
              <a:rPr lang="en-US" sz="2400" dirty="0" smtClean="0"/>
              <a:t>Age of the plant is 18 months when the snap was taken.</a:t>
            </a:r>
          </a:p>
          <a:p>
            <a:r>
              <a:rPr lang="en-US" sz="2400" dirty="0" smtClean="0"/>
              <a:t>The </a:t>
            </a:r>
            <a:r>
              <a:rPr lang="en-US" sz="2400" dirty="0" err="1" smtClean="0"/>
              <a:t>Aluminium</a:t>
            </a:r>
            <a:r>
              <a:rPr lang="en-US" sz="2400" dirty="0" smtClean="0"/>
              <a:t> dust caused reduction by 40% in generation of the plant.</a:t>
            </a:r>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pic>
        <p:nvPicPr>
          <p:cNvPr id="9" name="Content Placeholder 8"/>
          <p:cNvPicPr>
            <a:picLocks noGrp="1"/>
          </p:cNvPicPr>
          <p:nvPr>
            <p:ph sz="half" idx="2"/>
          </p:nvPr>
        </p:nvPicPr>
        <p:blipFill>
          <a:blip r:embed="rId3"/>
          <a:srcRect/>
          <a:stretch>
            <a:fillRect/>
          </a:stretch>
        </p:blipFill>
        <p:spPr bwMode="auto">
          <a:xfrm>
            <a:off x="533400" y="1447800"/>
            <a:ext cx="8077200" cy="2743200"/>
          </a:xfrm>
          <a:prstGeom prst="rect">
            <a:avLst/>
          </a:prstGeom>
          <a:ln>
            <a:noFill/>
          </a:ln>
          <a:effectLst>
            <a:softEdge rad="112500"/>
          </a:effectLst>
        </p:spPr>
      </p:pic>
      <p:sp>
        <p:nvSpPr>
          <p:cNvPr id="6" name="Rectangle 5"/>
          <p:cNvSpPr/>
          <p:nvPr/>
        </p:nvSpPr>
        <p:spPr>
          <a:xfrm>
            <a:off x="1981200" y="28956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
        <p:nvSpPr>
          <p:cNvPr id="8" name="Rectangle 7"/>
          <p:cNvSpPr/>
          <p:nvPr/>
        </p:nvSpPr>
        <p:spPr>
          <a:xfrm>
            <a:off x="4572000" y="28956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
        <p:nvSpPr>
          <p:cNvPr id="10" name="Rectangle 9"/>
          <p:cNvSpPr/>
          <p:nvPr/>
        </p:nvSpPr>
        <p:spPr>
          <a:xfrm>
            <a:off x="7086600" y="29718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a:bodyPr>
          <a:lstStyle/>
          <a:p>
            <a:pPr algn="l"/>
            <a:r>
              <a:rPr lang="en-US" sz="2800" dirty="0" smtClean="0"/>
              <a:t>Various type of dust that get accumulated on Solar Panels – Chemical Dust / Salt coat</a:t>
            </a:r>
            <a:endParaRPr lang="en-US" sz="2800" dirty="0"/>
          </a:p>
        </p:txBody>
      </p:sp>
      <p:sp>
        <p:nvSpPr>
          <p:cNvPr id="8" name="Text Placeholder 7"/>
          <p:cNvSpPr>
            <a:spLocks noGrp="1"/>
          </p:cNvSpPr>
          <p:nvPr>
            <p:ph type="body" idx="1"/>
          </p:nvPr>
        </p:nvSpPr>
        <p:spPr>
          <a:xfrm>
            <a:off x="381000" y="5410200"/>
            <a:ext cx="3886200" cy="868362"/>
          </a:xfrm>
        </p:spPr>
        <p:txBody>
          <a:bodyPr anchor="ctr">
            <a:noAutofit/>
          </a:bodyPr>
          <a:lstStyle/>
          <a:p>
            <a:r>
              <a:rPr lang="en-US" sz="2000" b="0" dirty="0" smtClean="0"/>
              <a:t>The Chemical / salt accumulation problem at Chennai.</a:t>
            </a:r>
            <a:r>
              <a:rPr lang="mr-IN" sz="2000" b="0" dirty="0" smtClean="0"/>
              <a:t> </a:t>
            </a:r>
            <a:r>
              <a:rPr lang="en-US" sz="2000" b="0" dirty="0" smtClean="0"/>
              <a:t>Layer of 1 to 2 mm thickness deposited in 22 days.</a:t>
            </a:r>
          </a:p>
        </p:txBody>
      </p:sp>
      <p:sp>
        <p:nvSpPr>
          <p:cNvPr id="9" name="Text Placeholder 8"/>
          <p:cNvSpPr>
            <a:spLocks noGrp="1"/>
          </p:cNvSpPr>
          <p:nvPr>
            <p:ph type="body" sz="quarter" idx="3"/>
          </p:nvPr>
        </p:nvSpPr>
        <p:spPr>
          <a:xfrm>
            <a:off x="4724400" y="5410200"/>
            <a:ext cx="3886199" cy="838200"/>
          </a:xfrm>
        </p:spPr>
        <p:txBody>
          <a:bodyPr anchor="ctr">
            <a:noAutofit/>
          </a:bodyPr>
          <a:lstStyle/>
          <a:p>
            <a:r>
              <a:rPr lang="en-US" sz="2000" b="0" dirty="0" smtClean="0"/>
              <a:t>The Hydrophobic coating resolved the problem and the plant now performs normally.</a:t>
            </a:r>
            <a:endParaRPr lang="en-US" sz="2000" b="0" dirty="0"/>
          </a:p>
        </p:txBody>
      </p:sp>
      <p:pic>
        <p:nvPicPr>
          <p:cNvPr id="7" name="Content Placeholder 6" descr="D:\Shrija International\Presentations and Mailers\Mail attachments\Chennai Case- Snaps\Snap - Before.JPG"/>
          <p:cNvPicPr>
            <a:picLocks noGrp="1"/>
          </p:cNvPicPr>
          <p:nvPr>
            <p:ph sz="quarter" idx="4"/>
          </p:nvPr>
        </p:nvPicPr>
        <p:blipFill>
          <a:blip r:embed="rId2"/>
          <a:stretch>
            <a:fillRect/>
          </a:stretch>
        </p:blipFill>
        <p:spPr bwMode="auto">
          <a:xfrm>
            <a:off x="304800" y="1600200"/>
            <a:ext cx="4041775" cy="3733800"/>
          </a:xfrm>
          <a:prstGeom prst="rect">
            <a:avLst/>
          </a:prstGeom>
          <a:ln>
            <a:noFill/>
          </a:ln>
          <a:effectLst>
            <a:softEdge rad="112500"/>
          </a:effectLst>
        </p:spPr>
      </p:pic>
      <p:pic>
        <p:nvPicPr>
          <p:cNvPr id="4" name="Picture 2" descr="D:\NANOCERAMIC-9H\LOGO\new\nano-logo.png"/>
          <p:cNvPicPr>
            <a:picLocks noChangeAspect="1" noChangeArrowheads="1"/>
          </p:cNvPicPr>
          <p:nvPr/>
        </p:nvPicPr>
        <p:blipFill>
          <a:blip r:embed="rId3" cstate="print"/>
          <a:srcRect/>
          <a:stretch>
            <a:fillRect/>
          </a:stretch>
        </p:blipFill>
        <p:spPr bwMode="auto">
          <a:xfrm>
            <a:off x="457200" y="304800"/>
            <a:ext cx="1676400" cy="1073551"/>
          </a:xfrm>
          <a:prstGeom prst="rect">
            <a:avLst/>
          </a:prstGeom>
          <a:noFill/>
        </p:spPr>
      </p:pic>
      <p:sp>
        <p:nvSpPr>
          <p:cNvPr id="6" name="Rectangle 5"/>
          <p:cNvSpPr/>
          <p:nvPr/>
        </p:nvSpPr>
        <p:spPr>
          <a:xfrm>
            <a:off x="685800" y="35814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pic>
        <p:nvPicPr>
          <p:cNvPr id="4098" name="Picture 2" descr="D:\Shrija International\Pictures\DSC00002.JPG"/>
          <p:cNvPicPr>
            <a:picLocks noChangeAspect="1" noChangeArrowheads="1"/>
          </p:cNvPicPr>
          <p:nvPr/>
        </p:nvPicPr>
        <p:blipFill>
          <a:blip r:embed="rId4"/>
          <a:srcRect/>
          <a:stretch>
            <a:fillRect/>
          </a:stretch>
        </p:blipFill>
        <p:spPr bwMode="auto">
          <a:xfrm>
            <a:off x="4648200" y="1600200"/>
            <a:ext cx="4038600" cy="3733800"/>
          </a:xfrm>
          <a:prstGeom prst="rect">
            <a:avLst/>
          </a:prstGeom>
          <a:ln>
            <a:noFill/>
          </a:ln>
          <a:effectLst>
            <a:softEdge rad="112500"/>
          </a:effectLst>
        </p:spPr>
      </p:pic>
      <p:sp>
        <p:nvSpPr>
          <p:cNvPr id="10" name="Rectangle 9"/>
          <p:cNvSpPr/>
          <p:nvPr/>
        </p:nvSpPr>
        <p:spPr>
          <a:xfrm>
            <a:off x="7239000" y="3429000"/>
            <a:ext cx="1219200" cy="228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NANO CERAMIC 9H</a:t>
            </a:r>
            <a:endParaRPr lang="en-US" sz="800" b="1" dirty="0">
              <a:solidFill>
                <a:schemeClr val="bg1"/>
              </a:solidFill>
            </a:endParaRPr>
          </a:p>
        </p:txBody>
      </p:sp>
      <p:sp>
        <p:nvSpPr>
          <p:cNvPr id="11" name="Content Placeholder 10"/>
          <p:cNvSpPr>
            <a:spLocks noGrp="1"/>
          </p:cNvSpPr>
          <p:nvPr>
            <p:ph sz="half" idx="2"/>
          </p:nvPr>
        </p:nvSpPr>
        <p:spPr>
          <a:xfrm>
            <a:off x="457200" y="2174875"/>
            <a:ext cx="4040188" cy="1254125"/>
          </a:xfrm>
        </p:spPr>
        <p:txBody>
          <a:bodyPr/>
          <a:lstStyle/>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a:bodyPr>
          <a:lstStyle/>
          <a:p>
            <a:pPr algn="l"/>
            <a:r>
              <a:rPr lang="en-US" sz="2800" dirty="0" smtClean="0"/>
              <a:t>Other causes of generation drops (Nature related soiling Clauses)</a:t>
            </a:r>
            <a:endParaRPr lang="en-US" sz="2800" dirty="0"/>
          </a:p>
        </p:txBody>
      </p:sp>
      <p:sp>
        <p:nvSpPr>
          <p:cNvPr id="3" name="Content Placeholder 2"/>
          <p:cNvSpPr>
            <a:spLocks noGrp="1"/>
          </p:cNvSpPr>
          <p:nvPr>
            <p:ph idx="1"/>
          </p:nvPr>
        </p:nvSpPr>
        <p:spPr/>
        <p:txBody>
          <a:bodyPr>
            <a:normAutofit/>
          </a:bodyPr>
          <a:lstStyle/>
          <a:p>
            <a:r>
              <a:rPr lang="en-US" sz="2400" dirty="0" smtClean="0"/>
              <a:t>Hard water marks or scaling:  Salt marks appear on the panels after washing.</a:t>
            </a:r>
          </a:p>
          <a:p>
            <a:r>
              <a:rPr lang="en-US" sz="2400" dirty="0" smtClean="0"/>
              <a:t>Bird droppings : These are also unavoidable especially in Tropical Climate</a:t>
            </a:r>
          </a:p>
          <a:p>
            <a:r>
              <a:rPr lang="en-US" sz="2400" dirty="0" smtClean="0"/>
              <a:t>Insect droppings: The yellow marks that appear on panels. </a:t>
            </a:r>
          </a:p>
          <a:p>
            <a:r>
              <a:rPr lang="en-US" sz="2400" dirty="0" smtClean="0"/>
              <a:t>Pollen and Algae : These appear on solar panels located in fields or farms.</a:t>
            </a:r>
          </a:p>
          <a:p>
            <a:pPr>
              <a:buNone/>
            </a:pPr>
            <a:r>
              <a:rPr lang="en-US" sz="2400" b="1" dirty="0" smtClean="0"/>
              <a:t>Bonding:</a:t>
            </a:r>
            <a:r>
              <a:rPr lang="en-US" sz="2400" dirty="0" smtClean="0"/>
              <a:t> The accumulated particles stick to the Panel glass. They start building deposits. Over the period it becomes strong and can not be easily removed. This is known as formation of bonding on the Panel surface.</a:t>
            </a:r>
          </a:p>
          <a:p>
            <a:pPr>
              <a:buNone/>
            </a:pPr>
            <a:endParaRPr lang="en-US" sz="2400" dirty="0" smtClean="0"/>
          </a:p>
          <a:p>
            <a:endParaRPr lang="en-US" sz="2400" dirty="0" smtClean="0"/>
          </a:p>
          <a:p>
            <a:endParaRPr lang="en-US" sz="2400" dirty="0"/>
          </a:p>
        </p:txBody>
      </p:sp>
      <p:pic>
        <p:nvPicPr>
          <p:cNvPr id="4" name="Picture 2" descr="D:\NANOCERAMIC-9H\LOGO\new\nano-logo.png"/>
          <p:cNvPicPr>
            <a:picLocks noChangeAspect="1" noChangeArrowheads="1"/>
          </p:cNvPicPr>
          <p:nvPr/>
        </p:nvPicPr>
        <p:blipFill>
          <a:blip r:embed="rId2" cstate="print"/>
          <a:srcRect/>
          <a:stretch>
            <a:fillRect/>
          </a:stretch>
        </p:blipFill>
        <p:spPr bwMode="auto">
          <a:xfrm>
            <a:off x="457200" y="304800"/>
            <a:ext cx="1676400" cy="107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7" descr="Hardwater marks.jpg"/>
          <p:cNvPicPr>
            <a:picLocks noGrp="1" noChangeAspect="1"/>
          </p:cNvPicPr>
          <p:nvPr>
            <p:ph sz="half" idx="2"/>
          </p:nvPr>
        </p:nvPicPr>
        <p:blipFill>
          <a:blip r:embed="rId2"/>
          <a:srcRect l="5608" r="5608"/>
          <a:stretch>
            <a:fillRect/>
          </a:stretch>
        </p:blipFill>
        <p:spPr>
          <a:xfrm>
            <a:off x="4419600" y="1600200"/>
            <a:ext cx="4038600" cy="4267200"/>
          </a:xfrm>
          <a:prstGeom prst="rect">
            <a:avLst/>
          </a:prstGeom>
          <a:ln>
            <a:noFill/>
          </a:ln>
          <a:effectLst>
            <a:softEdge rad="112500"/>
          </a:effectLst>
        </p:spPr>
      </p:pic>
      <p:sp>
        <p:nvSpPr>
          <p:cNvPr id="2" name="Title 1"/>
          <p:cNvSpPr>
            <a:spLocks noGrp="1"/>
          </p:cNvSpPr>
          <p:nvPr>
            <p:ph type="title"/>
          </p:nvPr>
        </p:nvSpPr>
        <p:spPr>
          <a:xfrm>
            <a:off x="2286000" y="152400"/>
            <a:ext cx="6400800" cy="1143000"/>
          </a:xfrm>
        </p:spPr>
        <p:txBody>
          <a:bodyPr>
            <a:normAutofit/>
          </a:bodyPr>
          <a:lstStyle/>
          <a:p>
            <a:pPr algn="l"/>
            <a:r>
              <a:rPr lang="en-US" sz="2800" dirty="0" smtClean="0"/>
              <a:t>Other dirt that get accumulated on Solar Panels – Hard water Marks</a:t>
            </a:r>
            <a:endParaRPr lang="en-US" sz="2800" dirty="0"/>
          </a:p>
        </p:txBody>
      </p:sp>
      <p:sp>
        <p:nvSpPr>
          <p:cNvPr id="3" name="Content Placeholder 2"/>
          <p:cNvSpPr>
            <a:spLocks noGrp="1"/>
          </p:cNvSpPr>
          <p:nvPr>
            <p:ph sz="half" idx="1"/>
          </p:nvPr>
        </p:nvSpPr>
        <p:spPr>
          <a:xfrm>
            <a:off x="457200" y="1600201"/>
            <a:ext cx="3581400" cy="4267199"/>
          </a:xfrm>
        </p:spPr>
        <p:txBody>
          <a:bodyPr>
            <a:normAutofit/>
          </a:bodyPr>
          <a:lstStyle/>
          <a:p>
            <a:r>
              <a:rPr lang="en-US" sz="2400" dirty="0" smtClean="0"/>
              <a:t>TDS of water used for cleaning solar panels is 70. Practically,  TDS of available water is way more.</a:t>
            </a:r>
          </a:p>
          <a:p>
            <a:r>
              <a:rPr lang="en-US" sz="2400" dirty="0" smtClean="0"/>
              <a:t>The RO Water has TDS around 150, which is still acceptable.</a:t>
            </a:r>
          </a:p>
          <a:p>
            <a:r>
              <a:rPr lang="en-US" sz="2400" dirty="0" smtClean="0"/>
              <a:t>If it is more, we face the problem of Hard water marks.</a:t>
            </a:r>
          </a:p>
          <a:p>
            <a:endParaRPr lang="en-US" sz="2400" dirty="0"/>
          </a:p>
        </p:txBody>
      </p:sp>
      <p:pic>
        <p:nvPicPr>
          <p:cNvPr id="4" name="Picture 2" descr="D:\NANOCERAMIC-9H\LOGO\new\nano-logo.png"/>
          <p:cNvPicPr>
            <a:picLocks noChangeAspect="1" noChangeArrowheads="1"/>
          </p:cNvPicPr>
          <p:nvPr/>
        </p:nvPicPr>
        <p:blipFill>
          <a:blip r:embed="rId3" cstate="print"/>
          <a:srcRect/>
          <a:stretch>
            <a:fillRect/>
          </a:stretch>
        </p:blipFill>
        <p:spPr bwMode="auto">
          <a:xfrm>
            <a:off x="457200" y="304800"/>
            <a:ext cx="1676400" cy="1073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2468</TotalTime>
  <Words>2019</Words>
  <Application>Microsoft Office PowerPoint</Application>
  <PresentationFormat>On-screen Show (4:3)</PresentationFormat>
  <Paragraphs>256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Module Cleaning Techniques for Solar Modules</vt:lpstr>
      <vt:lpstr>Cleaning Techniques using Warranty friendly Approach</vt:lpstr>
      <vt:lpstr>Cleaning Techniques using Warranty friendly Approach…. Way forward</vt:lpstr>
      <vt:lpstr>Industrial Dust</vt:lpstr>
      <vt:lpstr>Various type of dust that get accumulated on Solar Panels – Metal Dust</vt:lpstr>
      <vt:lpstr>Various type of dust that get accumulated on Solar Panels – Metal Dust</vt:lpstr>
      <vt:lpstr>Various type of dust that get accumulated on Solar Panels – Chemical Dust / Salt coat</vt:lpstr>
      <vt:lpstr>Other causes of generation drops (Nature related soiling Clauses)</vt:lpstr>
      <vt:lpstr>Other dirt that get accumulated on Solar Panels – Hard water Marks</vt:lpstr>
      <vt:lpstr>Other dirt that get accumulated on Solar Panels – Bird Droppings</vt:lpstr>
      <vt:lpstr>Other dirt that get accumulated on Solar Panels – Algae</vt:lpstr>
      <vt:lpstr>                Cleaning Methods Deployed in Industry</vt:lpstr>
      <vt:lpstr>Solar Panel Cleaning: Manual Cleaning + Handy tools with Water</vt:lpstr>
      <vt:lpstr>Solar Panel Cleaning: Manual Cleaning + Handy Tools with  RO Water</vt:lpstr>
      <vt:lpstr>Solar Panel Cleaning  –  Manual Cleaning + Handy Tools (Water Fed Brush)</vt:lpstr>
      <vt:lpstr>Solar Panel Cleaning  –  Manual Cleaning + Handy Tools (Sleeve with Washer mounted on Telescopic Pole)</vt:lpstr>
      <vt:lpstr>Solar Panel Cleaning: Manual Cleaning + Handy Tools with  Corrosive Liquids </vt:lpstr>
      <vt:lpstr> Solar Panel Cleaning  –  Sprinkler System</vt:lpstr>
      <vt:lpstr>Solar Panel Cleaning: Cleaning with  High Pressure Water Jet </vt:lpstr>
      <vt:lpstr>Solar Panel Cleaning  –  Anti Soiling Coatings (Hydrophilic)</vt:lpstr>
      <vt:lpstr>Solar Panel Cleaning  –  Anti Soiling Coatings (Hydrophobic)</vt:lpstr>
      <vt:lpstr>Solar Panel Cleaning  –  Robotics</vt:lpstr>
      <vt:lpstr>Solar Panel Cleaning  –  Electrodynamic Screen</vt:lpstr>
      <vt:lpstr>Solar Panel Cleaning  –  Water Consumption Analysis</vt:lpstr>
      <vt:lpstr>NANO CERAMIC 9H ….. Your Cleaning Partner on Field !</vt:lpstr>
      <vt:lpstr>Questions &amp; Answers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Cleaning Techniques for Solar Modules</dc:title>
  <dc:creator>Amit</dc:creator>
  <cp:lastModifiedBy>DELL</cp:lastModifiedBy>
  <cp:revision>332</cp:revision>
  <dcterms:created xsi:type="dcterms:W3CDTF">2006-08-16T00:00:00Z</dcterms:created>
  <dcterms:modified xsi:type="dcterms:W3CDTF">2020-05-29T07:21:54Z</dcterms:modified>
</cp:coreProperties>
</file>